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notesMasterIdLst>
    <p:notesMasterId r:id="rId57"/>
  </p:notesMasterIdLst>
  <p:sldIdLst>
    <p:sldId id="256" r:id="rId2"/>
    <p:sldId id="258" r:id="rId3"/>
    <p:sldId id="257" r:id="rId4"/>
    <p:sldId id="259" r:id="rId5"/>
    <p:sldId id="260" r:id="rId6"/>
    <p:sldId id="261" r:id="rId7"/>
    <p:sldId id="262" r:id="rId8"/>
    <p:sldId id="304" r:id="rId9"/>
    <p:sldId id="263" r:id="rId10"/>
    <p:sldId id="303" r:id="rId11"/>
    <p:sldId id="264" r:id="rId12"/>
    <p:sldId id="305" r:id="rId13"/>
    <p:sldId id="265" r:id="rId14"/>
    <p:sldId id="266" r:id="rId15"/>
    <p:sldId id="287" r:id="rId16"/>
    <p:sldId id="298" r:id="rId17"/>
    <p:sldId id="267" r:id="rId18"/>
    <p:sldId id="268" r:id="rId19"/>
    <p:sldId id="269" r:id="rId20"/>
    <p:sldId id="270" r:id="rId21"/>
    <p:sldId id="272" r:id="rId22"/>
    <p:sldId id="306" r:id="rId23"/>
    <p:sldId id="307" r:id="rId24"/>
    <p:sldId id="308" r:id="rId25"/>
    <p:sldId id="309" r:id="rId26"/>
    <p:sldId id="310" r:id="rId27"/>
    <p:sldId id="275" r:id="rId28"/>
    <p:sldId id="296" r:id="rId29"/>
    <p:sldId id="297" r:id="rId30"/>
    <p:sldId id="274" r:id="rId31"/>
    <p:sldId id="273" r:id="rId32"/>
    <p:sldId id="271" r:id="rId33"/>
    <p:sldId id="276" r:id="rId34"/>
    <p:sldId id="277" r:id="rId35"/>
    <p:sldId id="279" r:id="rId36"/>
    <p:sldId id="278" r:id="rId37"/>
    <p:sldId id="285" r:id="rId38"/>
    <p:sldId id="288" r:id="rId39"/>
    <p:sldId id="286" r:id="rId40"/>
    <p:sldId id="284" r:id="rId41"/>
    <p:sldId id="280" r:id="rId42"/>
    <p:sldId id="282" r:id="rId43"/>
    <p:sldId id="283" r:id="rId44"/>
    <p:sldId id="281" r:id="rId45"/>
    <p:sldId id="302" r:id="rId46"/>
    <p:sldId id="289" r:id="rId47"/>
    <p:sldId id="290" r:id="rId48"/>
    <p:sldId id="294" r:id="rId49"/>
    <p:sldId id="291" r:id="rId50"/>
    <p:sldId id="292" r:id="rId51"/>
    <p:sldId id="295" r:id="rId52"/>
    <p:sldId id="293" r:id="rId53"/>
    <p:sldId id="299" r:id="rId54"/>
    <p:sldId id="300" r:id="rId55"/>
    <p:sldId id="301"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3DDE85-7DE0-E8C3-6DEF-CA34C6360D6D}" v="190" dt="2024-03-14T11:35:40.9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84" autoAdjust="0"/>
    <p:restoredTop sz="94660"/>
  </p:normalViewPr>
  <p:slideViewPr>
    <p:cSldViewPr snapToGrid="0">
      <p:cViewPr varScale="1">
        <p:scale>
          <a:sx n="78" d="100"/>
          <a:sy n="78" d="100"/>
        </p:scale>
        <p:origin x="94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عبدالرحمن مصطفى محمود خليل" userId="S::abdalrhmanmostafa.2020@azhar.edu.eg::8f10a20d-54ca-44b0-8297-c83670a638fd" providerId="AD" clId="Web-{9B3DDE85-7DE0-E8C3-6DEF-CA34C6360D6D}"/>
    <pc:docChg chg="addSld delSld modSld sldOrd">
      <pc:chgData name="عبدالرحمن مصطفى محمود خليل" userId="S::abdalrhmanmostafa.2020@azhar.edu.eg::8f10a20d-54ca-44b0-8297-c83670a638fd" providerId="AD" clId="Web-{9B3DDE85-7DE0-E8C3-6DEF-CA34C6360D6D}" dt="2024-03-14T11:35:40.976" v="204" actId="14100"/>
      <pc:docMkLst>
        <pc:docMk/>
      </pc:docMkLst>
      <pc:sldChg chg="modSp">
        <pc:chgData name="عبدالرحمن مصطفى محمود خليل" userId="S::abdalrhmanmostafa.2020@azhar.edu.eg::8f10a20d-54ca-44b0-8297-c83670a638fd" providerId="AD" clId="Web-{9B3DDE85-7DE0-E8C3-6DEF-CA34C6360D6D}" dt="2024-03-14T08:23:52.985" v="58" actId="14100"/>
        <pc:sldMkLst>
          <pc:docMk/>
          <pc:sldMk cId="3721931389" sldId="264"/>
        </pc:sldMkLst>
        <pc:spChg chg="mod">
          <ac:chgData name="عبدالرحمن مصطفى محمود خليل" userId="S::abdalrhmanmostafa.2020@azhar.edu.eg::8f10a20d-54ca-44b0-8297-c83670a638fd" providerId="AD" clId="Web-{9B3DDE85-7DE0-E8C3-6DEF-CA34C6360D6D}" dt="2024-03-14T08:22:38.202" v="39" actId="14100"/>
          <ac:spMkLst>
            <pc:docMk/>
            <pc:sldMk cId="3721931389" sldId="264"/>
            <ac:spMk id="2" creationId="{5B856641-8C86-A134-00C2-B686661CB686}"/>
          </ac:spMkLst>
        </pc:spChg>
        <pc:spChg chg="mod">
          <ac:chgData name="عبدالرحمن مصطفى محمود خليل" userId="S::abdalrhmanmostafa.2020@azhar.edu.eg::8f10a20d-54ca-44b0-8297-c83670a638fd" providerId="AD" clId="Web-{9B3DDE85-7DE0-E8C3-6DEF-CA34C6360D6D}" dt="2024-03-14T08:23:52.985" v="58" actId="14100"/>
          <ac:spMkLst>
            <pc:docMk/>
            <pc:sldMk cId="3721931389" sldId="264"/>
            <ac:spMk id="3" creationId="{37417EE2-E081-F2CF-06C3-87FE58F5F457}"/>
          </ac:spMkLst>
        </pc:spChg>
      </pc:sldChg>
      <pc:sldChg chg="modSp add ord replId">
        <pc:chgData name="عبدالرحمن مصطفى محمود خليل" userId="S::abdalrhmanmostafa.2020@azhar.edu.eg::8f10a20d-54ca-44b0-8297-c83670a638fd" providerId="AD" clId="Web-{9B3DDE85-7DE0-E8C3-6DEF-CA34C6360D6D}" dt="2024-03-14T08:22:02.857" v="36"/>
        <pc:sldMkLst>
          <pc:docMk/>
          <pc:sldMk cId="222146794" sldId="303"/>
        </pc:sldMkLst>
        <pc:spChg chg="mod">
          <ac:chgData name="عبدالرحمن مصطفى محمود خليل" userId="S::abdalrhmanmostafa.2020@azhar.edu.eg::8f10a20d-54ca-44b0-8297-c83670a638fd" providerId="AD" clId="Web-{9B3DDE85-7DE0-E8C3-6DEF-CA34C6360D6D}" dt="2024-03-14T08:20:24.478" v="8" actId="20577"/>
          <ac:spMkLst>
            <pc:docMk/>
            <pc:sldMk cId="222146794" sldId="303"/>
            <ac:spMk id="3" creationId="{37417EE2-E081-F2CF-06C3-87FE58F5F457}"/>
          </ac:spMkLst>
        </pc:spChg>
      </pc:sldChg>
      <pc:sldChg chg="addSp delSp modSp add replId">
        <pc:chgData name="عبدالرحمن مصطفى محمود خليل" userId="S::abdalrhmanmostafa.2020@azhar.edu.eg::8f10a20d-54ca-44b0-8297-c83670a638fd" providerId="AD" clId="Web-{9B3DDE85-7DE0-E8C3-6DEF-CA34C6360D6D}" dt="2024-03-14T08:21:47.325" v="35"/>
        <pc:sldMkLst>
          <pc:docMk/>
          <pc:sldMk cId="3234218430" sldId="304"/>
        </pc:sldMkLst>
        <pc:spChg chg="mod">
          <ac:chgData name="عبدالرحمن مصطفى محمود خليل" userId="S::abdalrhmanmostafa.2020@azhar.edu.eg::8f10a20d-54ca-44b0-8297-c83670a638fd" providerId="AD" clId="Web-{9B3DDE85-7DE0-E8C3-6DEF-CA34C6360D6D}" dt="2024-03-14T08:21:08.511" v="30" actId="20577"/>
          <ac:spMkLst>
            <pc:docMk/>
            <pc:sldMk cId="3234218430" sldId="304"/>
            <ac:spMk id="2" creationId="{BA7F6C06-2FBE-2101-A821-955B27A4D99D}"/>
          </ac:spMkLst>
        </pc:spChg>
        <pc:spChg chg="add mod">
          <ac:chgData name="عبدالرحمن مصطفى محمود خليل" userId="S::abdalrhmanmostafa.2020@azhar.edu.eg::8f10a20d-54ca-44b0-8297-c83670a638fd" providerId="AD" clId="Web-{9B3DDE85-7DE0-E8C3-6DEF-CA34C6360D6D}" dt="2024-03-14T08:21:33.418" v="33" actId="20577"/>
          <ac:spMkLst>
            <pc:docMk/>
            <pc:sldMk cId="3234218430" sldId="304"/>
            <ac:spMk id="3" creationId="{EB542E19-2A2B-84C6-B169-6E9B61FD4B49}"/>
          </ac:spMkLst>
        </pc:spChg>
        <pc:spChg chg="add del mod">
          <ac:chgData name="عبدالرحمن مصطفى محمود خليل" userId="S::abdalrhmanmostafa.2020@azhar.edu.eg::8f10a20d-54ca-44b0-8297-c83670a638fd" providerId="AD" clId="Web-{9B3DDE85-7DE0-E8C3-6DEF-CA34C6360D6D}" dt="2024-03-14T08:21:47.325" v="35"/>
          <ac:spMkLst>
            <pc:docMk/>
            <pc:sldMk cId="3234218430" sldId="304"/>
            <ac:spMk id="6" creationId="{BEFD1EC5-5A81-FB24-7F55-83EFD01D93AA}"/>
          </ac:spMkLst>
        </pc:spChg>
        <pc:picChg chg="del">
          <ac:chgData name="عبدالرحمن مصطفى محمود خليل" userId="S::abdalrhmanmostafa.2020@azhar.edu.eg::8f10a20d-54ca-44b0-8297-c83670a638fd" providerId="AD" clId="Web-{9B3DDE85-7DE0-E8C3-6DEF-CA34C6360D6D}" dt="2024-03-14T08:21:44.168" v="34"/>
          <ac:picMkLst>
            <pc:docMk/>
            <pc:sldMk cId="3234218430" sldId="304"/>
            <ac:picMk id="5" creationId="{E623488C-9155-AE75-D0A0-A36AA45D33A8}"/>
          </ac:picMkLst>
        </pc:picChg>
        <pc:picChg chg="add mod ord">
          <ac:chgData name="عبدالرحمن مصطفى محمود خليل" userId="S::abdalrhmanmostafa.2020@azhar.edu.eg::8f10a20d-54ca-44b0-8297-c83670a638fd" providerId="AD" clId="Web-{9B3DDE85-7DE0-E8C3-6DEF-CA34C6360D6D}" dt="2024-03-14T08:21:47.325" v="35"/>
          <ac:picMkLst>
            <pc:docMk/>
            <pc:sldMk cId="3234218430" sldId="304"/>
            <ac:picMk id="7" creationId="{0B83F456-463D-9F8F-B30E-05B469B3444A}"/>
          </ac:picMkLst>
        </pc:picChg>
      </pc:sldChg>
      <pc:sldChg chg="addSp delSp modSp add replId">
        <pc:chgData name="عبدالرحمن مصطفى محمود خليل" userId="S::abdalrhmanmostafa.2020@azhar.edu.eg::8f10a20d-54ca-44b0-8297-c83670a638fd" providerId="AD" clId="Web-{9B3DDE85-7DE0-E8C3-6DEF-CA34C6360D6D}" dt="2024-03-14T08:24:36.862" v="69" actId="14100"/>
        <pc:sldMkLst>
          <pc:docMk/>
          <pc:sldMk cId="3211145413" sldId="305"/>
        </pc:sldMkLst>
        <pc:spChg chg="del mod">
          <ac:chgData name="عبدالرحمن مصطفى محمود خليل" userId="S::abdalrhmanmostafa.2020@azhar.edu.eg::8f10a20d-54ca-44b0-8297-c83670a638fd" providerId="AD" clId="Web-{9B3DDE85-7DE0-E8C3-6DEF-CA34C6360D6D}" dt="2024-03-14T08:24:19.096" v="62"/>
          <ac:spMkLst>
            <pc:docMk/>
            <pc:sldMk cId="3211145413" sldId="305"/>
            <ac:spMk id="3" creationId="{37417EE2-E081-F2CF-06C3-87FE58F5F457}"/>
          </ac:spMkLst>
        </pc:spChg>
        <pc:spChg chg="add del mod">
          <ac:chgData name="عبدالرحمن مصطفى محمود خليل" userId="S::abdalrhmanmostafa.2020@azhar.edu.eg::8f10a20d-54ca-44b0-8297-c83670a638fd" providerId="AD" clId="Web-{9B3DDE85-7DE0-E8C3-6DEF-CA34C6360D6D}" dt="2024-03-14T08:24:27.190" v="66"/>
          <ac:spMkLst>
            <pc:docMk/>
            <pc:sldMk cId="3211145413" sldId="305"/>
            <ac:spMk id="7" creationId="{DC26089D-000A-9B8C-309C-8B3521F79112}"/>
          </ac:spMkLst>
        </pc:spChg>
        <pc:picChg chg="add del mod ord">
          <ac:chgData name="عبدالرحمن مصطفى محمود خليل" userId="S::abdalrhmanmostafa.2020@azhar.edu.eg::8f10a20d-54ca-44b0-8297-c83670a638fd" providerId="AD" clId="Web-{9B3DDE85-7DE0-E8C3-6DEF-CA34C6360D6D}" dt="2024-03-14T08:24:23.330" v="65"/>
          <ac:picMkLst>
            <pc:docMk/>
            <pc:sldMk cId="3211145413" sldId="305"/>
            <ac:picMk id="4" creationId="{C92D64D9-FAC3-4A6F-F6DC-C3D913100CBD}"/>
          </ac:picMkLst>
        </pc:picChg>
        <pc:picChg chg="add del mod">
          <ac:chgData name="عبدالرحمن مصطفى محمود خليل" userId="S::abdalrhmanmostafa.2020@azhar.edu.eg::8f10a20d-54ca-44b0-8297-c83670a638fd" providerId="AD" clId="Web-{9B3DDE85-7DE0-E8C3-6DEF-CA34C6360D6D}" dt="2024-03-14T08:24:22.424" v="64"/>
          <ac:picMkLst>
            <pc:docMk/>
            <pc:sldMk cId="3211145413" sldId="305"/>
            <ac:picMk id="5" creationId="{91591E42-9BF2-D5AB-6B7F-1ECD19FA8047}"/>
          </ac:picMkLst>
        </pc:picChg>
        <pc:picChg chg="add mod ord">
          <ac:chgData name="عبدالرحمن مصطفى محمود خليل" userId="S::abdalrhmanmostafa.2020@azhar.edu.eg::8f10a20d-54ca-44b0-8297-c83670a638fd" providerId="AD" clId="Web-{9B3DDE85-7DE0-E8C3-6DEF-CA34C6360D6D}" dt="2024-03-14T08:24:36.862" v="69" actId="14100"/>
          <ac:picMkLst>
            <pc:docMk/>
            <pc:sldMk cId="3211145413" sldId="305"/>
            <ac:picMk id="8" creationId="{C2C279AE-D901-4801-03CA-497EF23C302A}"/>
          </ac:picMkLst>
        </pc:picChg>
      </pc:sldChg>
      <pc:sldChg chg="addSp modSp add del mod replId setBg">
        <pc:chgData name="عبدالرحمن مصطفى محمود خليل" userId="S::abdalrhmanmostafa.2020@azhar.edu.eg::8f10a20d-54ca-44b0-8297-c83670a638fd" providerId="AD" clId="Web-{9B3DDE85-7DE0-E8C3-6DEF-CA34C6360D6D}" dt="2024-03-14T11:34:39.177" v="197"/>
        <pc:sldMkLst>
          <pc:docMk/>
          <pc:sldMk cId="1016675560" sldId="306"/>
        </pc:sldMkLst>
        <pc:spChg chg="mod">
          <ac:chgData name="عبدالرحمن مصطفى محمود خليل" userId="S::abdalrhmanmostafa.2020@azhar.edu.eg::8f10a20d-54ca-44b0-8297-c83670a638fd" providerId="AD" clId="Web-{9B3DDE85-7DE0-E8C3-6DEF-CA34C6360D6D}" dt="2024-03-14T11:01:33.175" v="82"/>
          <ac:spMkLst>
            <pc:docMk/>
            <pc:sldMk cId="1016675560" sldId="306"/>
            <ac:spMk id="2" creationId="{EEA4B028-A4F5-35BA-2E39-ADEC4A7C8DA3}"/>
          </ac:spMkLst>
        </pc:spChg>
        <pc:spChg chg="mod">
          <ac:chgData name="عبدالرحمن مصطفى محمود خليل" userId="S::abdalrhmanmostafa.2020@azhar.edu.eg::8f10a20d-54ca-44b0-8297-c83670a638fd" providerId="AD" clId="Web-{9B3DDE85-7DE0-E8C3-6DEF-CA34C6360D6D}" dt="2024-03-14T11:03:17.959" v="111" actId="20577"/>
          <ac:spMkLst>
            <pc:docMk/>
            <pc:sldMk cId="1016675560" sldId="306"/>
            <ac:spMk id="3" creationId="{785EAF59-29F7-5A73-D55A-FC345C13EB31}"/>
          </ac:spMkLst>
        </pc:spChg>
        <pc:spChg chg="add">
          <ac:chgData name="عبدالرحمن مصطفى محمود خليل" userId="S::abdalrhmanmostafa.2020@azhar.edu.eg::8f10a20d-54ca-44b0-8297-c83670a638fd" providerId="AD" clId="Web-{9B3DDE85-7DE0-E8C3-6DEF-CA34C6360D6D}" dt="2024-03-14T11:01:33.175" v="82"/>
          <ac:spMkLst>
            <pc:docMk/>
            <pc:sldMk cId="1016675560" sldId="306"/>
            <ac:spMk id="9" creationId="{ADE57300-C7FF-4578-99A0-42B0295B123C}"/>
          </ac:spMkLst>
        </pc:spChg>
        <pc:spChg chg="add">
          <ac:chgData name="عبدالرحمن مصطفى محمود خليل" userId="S::abdalrhmanmostafa.2020@azhar.edu.eg::8f10a20d-54ca-44b0-8297-c83670a638fd" providerId="AD" clId="Web-{9B3DDE85-7DE0-E8C3-6DEF-CA34C6360D6D}" dt="2024-03-14T11:01:33.175" v="82"/>
          <ac:spMkLst>
            <pc:docMk/>
            <pc:sldMk cId="1016675560" sldId="306"/>
            <ac:spMk id="11" creationId="{DB8F8250-7A81-4A19-87AD-FFB2CE4E39A5}"/>
          </ac:spMkLst>
        </pc:spChg>
        <pc:spChg chg="add">
          <ac:chgData name="عبدالرحمن مصطفى محمود خليل" userId="S::abdalrhmanmostafa.2020@azhar.edu.eg::8f10a20d-54ca-44b0-8297-c83670a638fd" providerId="AD" clId="Web-{9B3DDE85-7DE0-E8C3-6DEF-CA34C6360D6D}" dt="2024-03-14T11:01:33.175" v="82"/>
          <ac:spMkLst>
            <pc:docMk/>
            <pc:sldMk cId="1016675560" sldId="306"/>
            <ac:spMk id="13" creationId="{34C0330F-1D4F-4552-B799-615DD237B6DE}"/>
          </ac:spMkLst>
        </pc:spChg>
        <pc:spChg chg="add">
          <ac:chgData name="عبدالرحمن مصطفى محمود خليل" userId="S::abdalrhmanmostafa.2020@azhar.edu.eg::8f10a20d-54ca-44b0-8297-c83670a638fd" providerId="AD" clId="Web-{9B3DDE85-7DE0-E8C3-6DEF-CA34C6360D6D}" dt="2024-03-14T11:01:33.175" v="82"/>
          <ac:spMkLst>
            <pc:docMk/>
            <pc:sldMk cId="1016675560" sldId="306"/>
            <ac:spMk id="15" creationId="{92BE0106-0C20-465B-A1BE-0BAC2737B1AD}"/>
          </ac:spMkLst>
        </pc:spChg>
        <pc:spChg chg="add">
          <ac:chgData name="عبدالرحمن مصطفى محمود خليل" userId="S::abdalrhmanmostafa.2020@azhar.edu.eg::8f10a20d-54ca-44b0-8297-c83670a638fd" providerId="AD" clId="Web-{9B3DDE85-7DE0-E8C3-6DEF-CA34C6360D6D}" dt="2024-03-14T11:01:33.175" v="82"/>
          <ac:spMkLst>
            <pc:docMk/>
            <pc:sldMk cId="1016675560" sldId="306"/>
            <ac:spMk id="17" creationId="{97B17300-4063-4FCF-8D7A-59C263BDAA2A}"/>
          </ac:spMkLst>
        </pc:spChg>
        <pc:picChg chg="add mod">
          <ac:chgData name="عبدالرحمن مصطفى محمود خليل" userId="S::abdalrhmanmostafa.2020@azhar.edu.eg::8f10a20d-54ca-44b0-8297-c83670a638fd" providerId="AD" clId="Web-{9B3DDE85-7DE0-E8C3-6DEF-CA34C6360D6D}" dt="2024-03-14T11:01:33.175" v="82"/>
          <ac:picMkLst>
            <pc:docMk/>
            <pc:sldMk cId="1016675560" sldId="306"/>
            <ac:picMk id="4" creationId="{587D637A-AB95-D9A8-EBC6-277C5B7CA4F1}"/>
          </ac:picMkLst>
        </pc:picChg>
      </pc:sldChg>
      <pc:sldChg chg="addSp delSp modSp add del replId">
        <pc:chgData name="عبدالرحمن مصطفى محمود خليل" userId="S::abdalrhmanmostafa.2020@azhar.edu.eg::8f10a20d-54ca-44b0-8297-c83670a638fd" providerId="AD" clId="Web-{9B3DDE85-7DE0-E8C3-6DEF-CA34C6360D6D}" dt="2024-03-14T11:34:39.068" v="196"/>
        <pc:sldMkLst>
          <pc:docMk/>
          <pc:sldMk cId="1290102290" sldId="307"/>
        </pc:sldMkLst>
        <pc:spChg chg="mod">
          <ac:chgData name="عبدالرحمن مصطفى محمود خليل" userId="S::abdalrhmanmostafa.2020@azhar.edu.eg::8f10a20d-54ca-44b0-8297-c83670a638fd" providerId="AD" clId="Web-{9B3DDE85-7DE0-E8C3-6DEF-CA34C6360D6D}" dt="2024-03-14T11:08:42.404" v="125" actId="14100"/>
          <ac:spMkLst>
            <pc:docMk/>
            <pc:sldMk cId="1290102290" sldId="307"/>
            <ac:spMk id="2" creationId="{EEA4B028-A4F5-35BA-2E39-ADEC4A7C8DA3}"/>
          </ac:spMkLst>
        </pc:spChg>
        <pc:spChg chg="mod">
          <ac:chgData name="عبدالرحمن مصطفى محمود خليل" userId="S::abdalrhmanmostafa.2020@azhar.edu.eg::8f10a20d-54ca-44b0-8297-c83670a638fd" providerId="AD" clId="Web-{9B3DDE85-7DE0-E8C3-6DEF-CA34C6360D6D}" dt="2024-03-14T11:10:15.032" v="128" actId="14100"/>
          <ac:spMkLst>
            <pc:docMk/>
            <pc:sldMk cId="1290102290" sldId="307"/>
            <ac:spMk id="3" creationId="{785EAF59-29F7-5A73-D55A-FC345C13EB31}"/>
          </ac:spMkLst>
        </pc:spChg>
        <pc:picChg chg="del">
          <ac:chgData name="عبدالرحمن مصطفى محمود خليل" userId="S::abdalrhmanmostafa.2020@azhar.edu.eg::8f10a20d-54ca-44b0-8297-c83670a638fd" providerId="AD" clId="Web-{9B3DDE85-7DE0-E8C3-6DEF-CA34C6360D6D}" dt="2024-03-14T11:03:36.194" v="116"/>
          <ac:picMkLst>
            <pc:docMk/>
            <pc:sldMk cId="1290102290" sldId="307"/>
            <ac:picMk id="4" creationId="{587D637A-AB95-D9A8-EBC6-277C5B7CA4F1}"/>
          </ac:picMkLst>
        </pc:picChg>
        <pc:picChg chg="add mod">
          <ac:chgData name="عبدالرحمن مصطفى محمود خليل" userId="S::abdalrhmanmostafa.2020@azhar.edu.eg::8f10a20d-54ca-44b0-8297-c83670a638fd" providerId="AD" clId="Web-{9B3DDE85-7DE0-E8C3-6DEF-CA34C6360D6D}" dt="2024-03-14T11:10:22.501" v="129" actId="1076"/>
          <ac:picMkLst>
            <pc:docMk/>
            <pc:sldMk cId="1290102290" sldId="307"/>
            <ac:picMk id="5" creationId="{23938BB4-FD88-0868-F745-AC21677D9BA4}"/>
          </ac:picMkLst>
        </pc:picChg>
      </pc:sldChg>
      <pc:sldChg chg="modSp add del replId">
        <pc:chgData name="عبدالرحمن مصطفى محمود خليل" userId="S::abdalrhmanmostafa.2020@azhar.edu.eg::8f10a20d-54ca-44b0-8297-c83670a638fd" providerId="AD" clId="Web-{9B3DDE85-7DE0-E8C3-6DEF-CA34C6360D6D}" dt="2024-03-14T11:34:38.974" v="195"/>
        <pc:sldMkLst>
          <pc:docMk/>
          <pc:sldMk cId="3240687419" sldId="308"/>
        </pc:sldMkLst>
        <pc:spChg chg="mod">
          <ac:chgData name="عبدالرحمن مصطفى محمود خليل" userId="S::abdalrhmanmostafa.2020@azhar.edu.eg::8f10a20d-54ca-44b0-8297-c83670a638fd" providerId="AD" clId="Web-{9B3DDE85-7DE0-E8C3-6DEF-CA34C6360D6D}" dt="2024-03-14T11:20:12.218" v="147" actId="20577"/>
          <ac:spMkLst>
            <pc:docMk/>
            <pc:sldMk cId="3240687419" sldId="308"/>
            <ac:spMk id="3" creationId="{785EAF59-29F7-5A73-D55A-FC345C13EB31}"/>
          </ac:spMkLst>
        </pc:spChg>
        <pc:picChg chg="mod">
          <ac:chgData name="عبدالرحمن مصطفى محمود خليل" userId="S::abdalrhmanmostafa.2020@azhar.edu.eg::8f10a20d-54ca-44b0-8297-c83670a638fd" providerId="AD" clId="Web-{9B3DDE85-7DE0-E8C3-6DEF-CA34C6360D6D}" dt="2024-03-14T11:18:42.122" v="135"/>
          <ac:picMkLst>
            <pc:docMk/>
            <pc:sldMk cId="3240687419" sldId="308"/>
            <ac:picMk id="5" creationId="{23938BB4-FD88-0868-F745-AC21677D9BA4}"/>
          </ac:picMkLst>
        </pc:picChg>
      </pc:sldChg>
      <pc:sldChg chg="addSp delSp modSp new add del mod setBg">
        <pc:chgData name="عبدالرحمن مصطفى محمود خليل" userId="S::abdalrhmanmostafa.2020@azhar.edu.eg::8f10a20d-54ca-44b0-8297-c83670a638fd" providerId="AD" clId="Web-{9B3DDE85-7DE0-E8C3-6DEF-CA34C6360D6D}" dt="2024-03-14T11:35:33.460" v="202" actId="20577"/>
        <pc:sldMkLst>
          <pc:docMk/>
          <pc:sldMk cId="3217971320" sldId="309"/>
        </pc:sldMkLst>
        <pc:spChg chg="mod">
          <ac:chgData name="عبدالرحمن مصطفى محمود خليل" userId="S::abdalrhmanmostafa.2020@azhar.edu.eg::8f10a20d-54ca-44b0-8297-c83670a638fd" providerId="AD" clId="Web-{9B3DDE85-7DE0-E8C3-6DEF-CA34C6360D6D}" dt="2024-03-14T11:35:18.053" v="199" actId="14100"/>
          <ac:spMkLst>
            <pc:docMk/>
            <pc:sldMk cId="3217971320" sldId="309"/>
            <ac:spMk id="2" creationId="{CB6D8E6B-9B2F-1B80-2317-A414D44318A1}"/>
          </ac:spMkLst>
        </pc:spChg>
        <pc:spChg chg="del">
          <ac:chgData name="عبدالرحمن مصطفى محمود خليل" userId="S::abdalrhmanmostafa.2020@azhar.edu.eg::8f10a20d-54ca-44b0-8297-c83670a638fd" providerId="AD" clId="Web-{9B3DDE85-7DE0-E8C3-6DEF-CA34C6360D6D}" dt="2024-03-14T11:22:59.348" v="160"/>
          <ac:spMkLst>
            <pc:docMk/>
            <pc:sldMk cId="3217971320" sldId="309"/>
            <ac:spMk id="3" creationId="{BCD326CD-93EA-9B3F-B576-D7EAC6D79BAE}"/>
          </ac:spMkLst>
        </pc:spChg>
        <pc:spChg chg="mod">
          <ac:chgData name="عبدالرحمن مصطفى محمود خليل" userId="S::abdalrhmanmostafa.2020@azhar.edu.eg::8f10a20d-54ca-44b0-8297-c83670a638fd" providerId="AD" clId="Web-{9B3DDE85-7DE0-E8C3-6DEF-CA34C6360D6D}" dt="2024-03-14T11:35:33.460" v="202" actId="20577"/>
          <ac:spMkLst>
            <pc:docMk/>
            <pc:sldMk cId="3217971320" sldId="309"/>
            <ac:spMk id="4" creationId="{D37A402A-B779-D0D3-79B3-0AA8D18F7357}"/>
          </ac:spMkLst>
        </pc:spChg>
        <pc:spChg chg="del">
          <ac:chgData name="عبدالرحمن مصطفى محمود خليل" userId="S::abdalrhmanmostafa.2020@azhar.edu.eg::8f10a20d-54ca-44b0-8297-c83670a638fd" providerId="AD" clId="Web-{9B3DDE85-7DE0-E8C3-6DEF-CA34C6360D6D}" dt="2024-03-14T11:22:55.504" v="159"/>
          <ac:spMkLst>
            <pc:docMk/>
            <pc:sldMk cId="3217971320" sldId="309"/>
            <ac:spMk id="5" creationId="{5B7D187F-CFC8-1751-906F-003CC61FE1C6}"/>
          </ac:spMkLst>
        </pc:spChg>
        <pc:spChg chg="del">
          <ac:chgData name="عبدالرحمن مصطفى محمود خليل" userId="S::abdalrhmanmostafa.2020@azhar.edu.eg::8f10a20d-54ca-44b0-8297-c83670a638fd" providerId="AD" clId="Web-{9B3DDE85-7DE0-E8C3-6DEF-CA34C6360D6D}" dt="2024-03-14T11:22:09.549" v="155"/>
          <ac:spMkLst>
            <pc:docMk/>
            <pc:sldMk cId="3217971320" sldId="309"/>
            <ac:spMk id="6" creationId="{E633825F-E9E4-2CE6-481C-73AC0A934077}"/>
          </ac:spMkLst>
        </pc:spChg>
        <pc:spChg chg="add">
          <ac:chgData name="عبدالرحمن مصطفى محمود خليل" userId="S::abdalrhmanmostafa.2020@azhar.edu.eg::8f10a20d-54ca-44b0-8297-c83670a638fd" providerId="AD" clId="Web-{9B3DDE85-7DE0-E8C3-6DEF-CA34C6360D6D}" dt="2024-03-14T11:23:18.035" v="169"/>
          <ac:spMkLst>
            <pc:docMk/>
            <pc:sldMk cId="3217971320" sldId="309"/>
            <ac:spMk id="12" creationId="{ADE57300-C7FF-4578-99A0-42B0295B123C}"/>
          </ac:spMkLst>
        </pc:spChg>
        <pc:spChg chg="add">
          <ac:chgData name="عبدالرحمن مصطفى محمود خليل" userId="S::abdalrhmanmostafa.2020@azhar.edu.eg::8f10a20d-54ca-44b0-8297-c83670a638fd" providerId="AD" clId="Web-{9B3DDE85-7DE0-E8C3-6DEF-CA34C6360D6D}" dt="2024-03-14T11:23:18.035" v="169"/>
          <ac:spMkLst>
            <pc:docMk/>
            <pc:sldMk cId="3217971320" sldId="309"/>
            <ac:spMk id="14" creationId="{DB8F8250-7A81-4A19-87AD-FFB2CE4E39A5}"/>
          </ac:spMkLst>
        </pc:spChg>
        <pc:spChg chg="add">
          <ac:chgData name="عبدالرحمن مصطفى محمود خليل" userId="S::abdalrhmanmostafa.2020@azhar.edu.eg::8f10a20d-54ca-44b0-8297-c83670a638fd" providerId="AD" clId="Web-{9B3DDE85-7DE0-E8C3-6DEF-CA34C6360D6D}" dt="2024-03-14T11:23:18.035" v="169"/>
          <ac:spMkLst>
            <pc:docMk/>
            <pc:sldMk cId="3217971320" sldId="309"/>
            <ac:spMk id="16" creationId="{15CD5E34-2B1D-9E92-6EDA-790C25EBA6A2}"/>
          </ac:spMkLst>
        </pc:spChg>
        <pc:spChg chg="add">
          <ac:chgData name="عبدالرحمن مصطفى محمود خليل" userId="S::abdalrhmanmostafa.2020@azhar.edu.eg::8f10a20d-54ca-44b0-8297-c83670a638fd" providerId="AD" clId="Web-{9B3DDE85-7DE0-E8C3-6DEF-CA34C6360D6D}" dt="2024-03-14T11:23:18.035" v="169"/>
          <ac:spMkLst>
            <pc:docMk/>
            <pc:sldMk cId="3217971320" sldId="309"/>
            <ac:spMk id="18" creationId="{AA6CE8F2-9C5E-29D5-F3D3-9FC3489385CD}"/>
          </ac:spMkLst>
        </pc:spChg>
        <pc:picChg chg="add mod ord">
          <ac:chgData name="عبدالرحمن مصطفى محمود خليل" userId="S::abdalrhmanmostafa.2020@azhar.edu.eg::8f10a20d-54ca-44b0-8297-c83670a638fd" providerId="AD" clId="Web-{9B3DDE85-7DE0-E8C3-6DEF-CA34C6360D6D}" dt="2024-03-14T11:23:18.035" v="169"/>
          <ac:picMkLst>
            <pc:docMk/>
            <pc:sldMk cId="3217971320" sldId="309"/>
            <ac:picMk id="7" creationId="{205C2ECF-FEC7-060E-A269-6CAD2729027D}"/>
          </ac:picMkLst>
        </pc:picChg>
      </pc:sldChg>
      <pc:sldChg chg="modSp add del replId">
        <pc:chgData name="عبدالرحمن مصطفى محمود خليل" userId="S::abdalrhmanmostafa.2020@azhar.edu.eg::8f10a20d-54ca-44b0-8297-c83670a638fd" providerId="AD" clId="Web-{9B3DDE85-7DE0-E8C3-6DEF-CA34C6360D6D}" dt="2024-03-14T11:21:26.251" v="153"/>
        <pc:sldMkLst>
          <pc:docMk/>
          <pc:sldMk cId="3232205521" sldId="309"/>
        </pc:sldMkLst>
        <pc:spChg chg="mod">
          <ac:chgData name="عبدالرحمن مصطفى محمود خليل" userId="S::abdalrhmanmostafa.2020@azhar.edu.eg::8f10a20d-54ca-44b0-8297-c83670a638fd" providerId="AD" clId="Web-{9B3DDE85-7DE0-E8C3-6DEF-CA34C6360D6D}" dt="2024-03-14T11:21:12.798" v="150" actId="20577"/>
          <ac:spMkLst>
            <pc:docMk/>
            <pc:sldMk cId="3232205521" sldId="309"/>
            <ac:spMk id="3" creationId="{785EAF59-29F7-5A73-D55A-FC345C13EB31}"/>
          </ac:spMkLst>
        </pc:spChg>
      </pc:sldChg>
      <pc:sldChg chg="modSp add del replId">
        <pc:chgData name="عبدالرحمن مصطفى محمود خليل" userId="S::abdalrhmanmostafa.2020@azhar.edu.eg::8f10a20d-54ca-44b0-8297-c83670a638fd" providerId="AD" clId="Web-{9B3DDE85-7DE0-E8C3-6DEF-CA34C6360D6D}" dt="2024-03-14T11:35:40.976" v="204" actId="14100"/>
        <pc:sldMkLst>
          <pc:docMk/>
          <pc:sldMk cId="4155661786" sldId="310"/>
        </pc:sldMkLst>
        <pc:spChg chg="mod">
          <ac:chgData name="عبدالرحمن مصطفى محمود خليل" userId="S::abdalrhmanmostafa.2020@azhar.edu.eg::8f10a20d-54ca-44b0-8297-c83670a638fd" providerId="AD" clId="Web-{9B3DDE85-7DE0-E8C3-6DEF-CA34C6360D6D}" dt="2024-03-14T11:35:07.897" v="198" actId="14100"/>
          <ac:spMkLst>
            <pc:docMk/>
            <pc:sldMk cId="4155661786" sldId="310"/>
            <ac:spMk id="2" creationId="{CB6D8E6B-9B2F-1B80-2317-A414D44318A1}"/>
          </ac:spMkLst>
        </pc:spChg>
        <pc:spChg chg="mod">
          <ac:chgData name="عبدالرحمن مصطفى محمود خليل" userId="S::abdalrhmanmostafa.2020@azhar.edu.eg::8f10a20d-54ca-44b0-8297-c83670a638fd" providerId="AD" clId="Web-{9B3DDE85-7DE0-E8C3-6DEF-CA34C6360D6D}" dt="2024-03-14T11:35:40.976" v="204" actId="14100"/>
          <ac:spMkLst>
            <pc:docMk/>
            <pc:sldMk cId="4155661786" sldId="310"/>
            <ac:spMk id="4" creationId="{D37A402A-B779-D0D3-79B3-0AA8D18F7357}"/>
          </ac:spMkLst>
        </pc:spChg>
        <pc:picChg chg="mod">
          <ac:chgData name="عبدالرحمن مصطفى محمود خليل" userId="S::abdalrhmanmostafa.2020@azhar.edu.eg::8f10a20d-54ca-44b0-8297-c83670a638fd" providerId="AD" clId="Web-{9B3DDE85-7DE0-E8C3-6DEF-CA34C6360D6D}" dt="2024-03-14T11:29:25.716" v="187" actId="1076"/>
          <ac:picMkLst>
            <pc:docMk/>
            <pc:sldMk cId="4155661786" sldId="310"/>
            <ac:picMk id="7" creationId="{205C2ECF-FEC7-060E-A269-6CAD2729027D}"/>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970B613-EE01-45DC-9C9A-2C84E7C738BE}" type="doc">
      <dgm:prSet loTypeId="urn:microsoft.com/office/officeart/2005/8/layout/vProcess5" loCatId="process" qsTypeId="urn:microsoft.com/office/officeart/2005/8/quickstyle/simple1" qsCatId="simple" csTypeId="urn:microsoft.com/office/officeart/2005/8/colors/colorful1" csCatId="colorful"/>
      <dgm:spPr/>
      <dgm:t>
        <a:bodyPr/>
        <a:lstStyle/>
        <a:p>
          <a:endParaRPr lang="en-US"/>
        </a:p>
      </dgm:t>
    </dgm:pt>
    <dgm:pt modelId="{8C54E81D-58F8-4971-BA38-32FCF5CFCA3A}">
      <dgm:prSet/>
      <dgm:spPr/>
      <dgm:t>
        <a:bodyPr/>
        <a:lstStyle/>
        <a:p>
          <a:r>
            <a:rPr lang="en-US" b="1" i="0"/>
            <a:t>Distributed Ledger:</a:t>
          </a:r>
          <a:r>
            <a:rPr lang="en-US" b="0" i="0"/>
            <a:t> Information is stored and shared across a distributed ledger, like a blockchain, ensuring transparent and tamper-proof records.</a:t>
          </a:r>
          <a:endParaRPr lang="en-US"/>
        </a:p>
      </dgm:t>
    </dgm:pt>
    <dgm:pt modelId="{0BFF52D6-B58A-4CBA-A012-D617EAFB1C1D}" type="parTrans" cxnId="{487985CB-511A-47FA-B9AF-44BDD36E8D92}">
      <dgm:prSet/>
      <dgm:spPr/>
      <dgm:t>
        <a:bodyPr/>
        <a:lstStyle/>
        <a:p>
          <a:endParaRPr lang="en-US"/>
        </a:p>
      </dgm:t>
    </dgm:pt>
    <dgm:pt modelId="{DB9674CC-6686-46DE-802E-2DE6872AAEF5}" type="sibTrans" cxnId="{487985CB-511A-47FA-B9AF-44BDD36E8D92}">
      <dgm:prSet/>
      <dgm:spPr/>
      <dgm:t>
        <a:bodyPr/>
        <a:lstStyle/>
        <a:p>
          <a:endParaRPr lang="en-US"/>
        </a:p>
      </dgm:t>
    </dgm:pt>
    <dgm:pt modelId="{39E95F60-77FA-4E62-BEF3-B64E574F4A81}">
      <dgm:prSet/>
      <dgm:spPr/>
      <dgm:t>
        <a:bodyPr/>
        <a:lstStyle/>
        <a:p>
          <a:r>
            <a:rPr lang="en-US" b="1" i="0"/>
            <a:t>Consensus Mechanisms:</a:t>
          </a:r>
          <a:r>
            <a:rPr lang="en-US" b="0" i="0"/>
            <a:t> Nodes agree on the network's state and validate transactions through mechanisms like Proof-of-Work or Proof-of-Stake.</a:t>
          </a:r>
          <a:endParaRPr lang="en-US"/>
        </a:p>
      </dgm:t>
    </dgm:pt>
    <dgm:pt modelId="{0A0ADE87-E14B-4CDC-A86B-25B50BA05DA4}" type="parTrans" cxnId="{B5970B27-5C3C-4ECB-AB59-94EDACC493D6}">
      <dgm:prSet/>
      <dgm:spPr/>
      <dgm:t>
        <a:bodyPr/>
        <a:lstStyle/>
        <a:p>
          <a:endParaRPr lang="en-US"/>
        </a:p>
      </dgm:t>
    </dgm:pt>
    <dgm:pt modelId="{982CD2DC-66D8-4965-9BE7-011FDC53847F}" type="sibTrans" cxnId="{B5970B27-5C3C-4ECB-AB59-94EDACC493D6}">
      <dgm:prSet/>
      <dgm:spPr/>
      <dgm:t>
        <a:bodyPr/>
        <a:lstStyle/>
        <a:p>
          <a:endParaRPr lang="en-US"/>
        </a:p>
      </dgm:t>
    </dgm:pt>
    <dgm:pt modelId="{1935C09E-ECB9-4784-B9D9-3D262D0208AB}">
      <dgm:prSet/>
      <dgm:spPr/>
      <dgm:t>
        <a:bodyPr/>
        <a:lstStyle/>
        <a:p>
          <a:r>
            <a:rPr lang="en-US" b="1" i="0"/>
            <a:t>Peer-to-Peer Interactions:</a:t>
          </a:r>
          <a:r>
            <a:rPr lang="en-US" b="0" i="0"/>
            <a:t> Nodes directly communicate and interact with each other, eliminating the need for intermediaries.</a:t>
          </a:r>
          <a:endParaRPr lang="en-US"/>
        </a:p>
      </dgm:t>
    </dgm:pt>
    <dgm:pt modelId="{545631D6-D29A-4151-A72A-40A6A0F6D08A}" type="parTrans" cxnId="{ACC04355-C91A-4985-AD06-42C70CE2CE20}">
      <dgm:prSet/>
      <dgm:spPr/>
      <dgm:t>
        <a:bodyPr/>
        <a:lstStyle/>
        <a:p>
          <a:endParaRPr lang="en-US"/>
        </a:p>
      </dgm:t>
    </dgm:pt>
    <dgm:pt modelId="{5CEAE911-E70F-4678-8BBA-583706060676}" type="sibTrans" cxnId="{ACC04355-C91A-4985-AD06-42C70CE2CE20}">
      <dgm:prSet/>
      <dgm:spPr/>
      <dgm:t>
        <a:bodyPr/>
        <a:lstStyle/>
        <a:p>
          <a:endParaRPr lang="en-US"/>
        </a:p>
      </dgm:t>
    </dgm:pt>
    <dgm:pt modelId="{9F4C11C4-68FF-4D8B-B7D8-EAD84549A42D}">
      <dgm:prSet/>
      <dgm:spPr/>
      <dgm:t>
        <a:bodyPr/>
        <a:lstStyle/>
        <a:p>
          <a:r>
            <a:rPr lang="en-US" b="1" i="0"/>
            <a:t>User Ownership:</a:t>
          </a:r>
          <a:r>
            <a:rPr lang="en-US" b="0" i="0"/>
            <a:t> Users often own and control their data, participating in network governance through community-driven decision-making.</a:t>
          </a:r>
          <a:endParaRPr lang="en-US"/>
        </a:p>
      </dgm:t>
    </dgm:pt>
    <dgm:pt modelId="{E6CD41DE-A132-404C-83EA-2D142FF7ED95}" type="parTrans" cxnId="{F302BFE8-36A2-4377-A14D-BFB943EA7B42}">
      <dgm:prSet/>
      <dgm:spPr/>
      <dgm:t>
        <a:bodyPr/>
        <a:lstStyle/>
        <a:p>
          <a:endParaRPr lang="en-US"/>
        </a:p>
      </dgm:t>
    </dgm:pt>
    <dgm:pt modelId="{E29E6AED-24F0-4601-9246-FBD8FBA72953}" type="sibTrans" cxnId="{F302BFE8-36A2-4377-A14D-BFB943EA7B42}">
      <dgm:prSet/>
      <dgm:spPr/>
      <dgm:t>
        <a:bodyPr/>
        <a:lstStyle/>
        <a:p>
          <a:endParaRPr lang="en-US"/>
        </a:p>
      </dgm:t>
    </dgm:pt>
    <dgm:pt modelId="{1738B0EF-50CC-404F-9E62-A621BC0AC06F}" type="pres">
      <dgm:prSet presAssocID="{3970B613-EE01-45DC-9C9A-2C84E7C738BE}" presName="outerComposite" presStyleCnt="0">
        <dgm:presLayoutVars>
          <dgm:chMax val="5"/>
          <dgm:dir/>
          <dgm:resizeHandles val="exact"/>
        </dgm:presLayoutVars>
      </dgm:prSet>
      <dgm:spPr/>
    </dgm:pt>
    <dgm:pt modelId="{4C8600CB-95EF-441E-ADC8-922EE535CF30}" type="pres">
      <dgm:prSet presAssocID="{3970B613-EE01-45DC-9C9A-2C84E7C738BE}" presName="dummyMaxCanvas" presStyleCnt="0">
        <dgm:presLayoutVars/>
      </dgm:prSet>
      <dgm:spPr/>
    </dgm:pt>
    <dgm:pt modelId="{9906B41B-2621-4AA0-B7F6-2357A79B9AAB}" type="pres">
      <dgm:prSet presAssocID="{3970B613-EE01-45DC-9C9A-2C84E7C738BE}" presName="FourNodes_1" presStyleLbl="node1" presStyleIdx="0" presStyleCnt="4">
        <dgm:presLayoutVars>
          <dgm:bulletEnabled val="1"/>
        </dgm:presLayoutVars>
      </dgm:prSet>
      <dgm:spPr/>
    </dgm:pt>
    <dgm:pt modelId="{0FB86166-6918-4091-A78F-3E8D4B84E5A4}" type="pres">
      <dgm:prSet presAssocID="{3970B613-EE01-45DC-9C9A-2C84E7C738BE}" presName="FourNodes_2" presStyleLbl="node1" presStyleIdx="1" presStyleCnt="4">
        <dgm:presLayoutVars>
          <dgm:bulletEnabled val="1"/>
        </dgm:presLayoutVars>
      </dgm:prSet>
      <dgm:spPr/>
    </dgm:pt>
    <dgm:pt modelId="{11387273-4EF4-4BAE-AEA9-26B320E76F01}" type="pres">
      <dgm:prSet presAssocID="{3970B613-EE01-45DC-9C9A-2C84E7C738BE}" presName="FourNodes_3" presStyleLbl="node1" presStyleIdx="2" presStyleCnt="4">
        <dgm:presLayoutVars>
          <dgm:bulletEnabled val="1"/>
        </dgm:presLayoutVars>
      </dgm:prSet>
      <dgm:spPr/>
    </dgm:pt>
    <dgm:pt modelId="{DA742C09-5349-4108-8094-B540C5C5FA8E}" type="pres">
      <dgm:prSet presAssocID="{3970B613-EE01-45DC-9C9A-2C84E7C738BE}" presName="FourNodes_4" presStyleLbl="node1" presStyleIdx="3" presStyleCnt="4">
        <dgm:presLayoutVars>
          <dgm:bulletEnabled val="1"/>
        </dgm:presLayoutVars>
      </dgm:prSet>
      <dgm:spPr/>
    </dgm:pt>
    <dgm:pt modelId="{1CA9A00D-E82C-46C7-A8F8-4BF054671A92}" type="pres">
      <dgm:prSet presAssocID="{3970B613-EE01-45DC-9C9A-2C84E7C738BE}" presName="FourConn_1-2" presStyleLbl="fgAccFollowNode1" presStyleIdx="0" presStyleCnt="3">
        <dgm:presLayoutVars>
          <dgm:bulletEnabled val="1"/>
        </dgm:presLayoutVars>
      </dgm:prSet>
      <dgm:spPr/>
    </dgm:pt>
    <dgm:pt modelId="{EA575E08-AD30-4B6A-A6DB-70709E1CC1C7}" type="pres">
      <dgm:prSet presAssocID="{3970B613-EE01-45DC-9C9A-2C84E7C738BE}" presName="FourConn_2-3" presStyleLbl="fgAccFollowNode1" presStyleIdx="1" presStyleCnt="3">
        <dgm:presLayoutVars>
          <dgm:bulletEnabled val="1"/>
        </dgm:presLayoutVars>
      </dgm:prSet>
      <dgm:spPr/>
    </dgm:pt>
    <dgm:pt modelId="{BC118CF1-9B71-45D0-8412-306C8FF0BCA7}" type="pres">
      <dgm:prSet presAssocID="{3970B613-EE01-45DC-9C9A-2C84E7C738BE}" presName="FourConn_3-4" presStyleLbl="fgAccFollowNode1" presStyleIdx="2" presStyleCnt="3">
        <dgm:presLayoutVars>
          <dgm:bulletEnabled val="1"/>
        </dgm:presLayoutVars>
      </dgm:prSet>
      <dgm:spPr/>
    </dgm:pt>
    <dgm:pt modelId="{9644EE11-FAA6-42DA-97BE-2809D598DE0A}" type="pres">
      <dgm:prSet presAssocID="{3970B613-EE01-45DC-9C9A-2C84E7C738BE}" presName="FourNodes_1_text" presStyleLbl="node1" presStyleIdx="3" presStyleCnt="4">
        <dgm:presLayoutVars>
          <dgm:bulletEnabled val="1"/>
        </dgm:presLayoutVars>
      </dgm:prSet>
      <dgm:spPr/>
    </dgm:pt>
    <dgm:pt modelId="{5C9AD50F-669C-45AA-B626-62359F840451}" type="pres">
      <dgm:prSet presAssocID="{3970B613-EE01-45DC-9C9A-2C84E7C738BE}" presName="FourNodes_2_text" presStyleLbl="node1" presStyleIdx="3" presStyleCnt="4">
        <dgm:presLayoutVars>
          <dgm:bulletEnabled val="1"/>
        </dgm:presLayoutVars>
      </dgm:prSet>
      <dgm:spPr/>
    </dgm:pt>
    <dgm:pt modelId="{20F545D4-F994-4545-9785-6BD9C631C56C}" type="pres">
      <dgm:prSet presAssocID="{3970B613-EE01-45DC-9C9A-2C84E7C738BE}" presName="FourNodes_3_text" presStyleLbl="node1" presStyleIdx="3" presStyleCnt="4">
        <dgm:presLayoutVars>
          <dgm:bulletEnabled val="1"/>
        </dgm:presLayoutVars>
      </dgm:prSet>
      <dgm:spPr/>
    </dgm:pt>
    <dgm:pt modelId="{90CACA06-EDF3-4CE8-BAC3-943963D13BEB}" type="pres">
      <dgm:prSet presAssocID="{3970B613-EE01-45DC-9C9A-2C84E7C738BE}" presName="FourNodes_4_text" presStyleLbl="node1" presStyleIdx="3" presStyleCnt="4">
        <dgm:presLayoutVars>
          <dgm:bulletEnabled val="1"/>
        </dgm:presLayoutVars>
      </dgm:prSet>
      <dgm:spPr/>
    </dgm:pt>
  </dgm:ptLst>
  <dgm:cxnLst>
    <dgm:cxn modelId="{33977811-1E7E-4D62-98D7-2F9CF167257A}" type="presOf" srcId="{8C54E81D-58F8-4971-BA38-32FCF5CFCA3A}" destId="{9906B41B-2621-4AA0-B7F6-2357A79B9AAB}" srcOrd="0" destOrd="0" presId="urn:microsoft.com/office/officeart/2005/8/layout/vProcess5"/>
    <dgm:cxn modelId="{1A773521-D559-4EAF-8361-83A9437EAA27}" type="presOf" srcId="{982CD2DC-66D8-4965-9BE7-011FDC53847F}" destId="{EA575E08-AD30-4B6A-A6DB-70709E1CC1C7}" srcOrd="0" destOrd="0" presId="urn:microsoft.com/office/officeart/2005/8/layout/vProcess5"/>
    <dgm:cxn modelId="{B5970B27-5C3C-4ECB-AB59-94EDACC493D6}" srcId="{3970B613-EE01-45DC-9C9A-2C84E7C738BE}" destId="{39E95F60-77FA-4E62-BEF3-B64E574F4A81}" srcOrd="1" destOrd="0" parTransId="{0A0ADE87-E14B-4CDC-A86B-25B50BA05DA4}" sibTransId="{982CD2DC-66D8-4965-9BE7-011FDC53847F}"/>
    <dgm:cxn modelId="{19DFFF3B-8D2A-4FAC-BB24-445EFE6125B8}" type="presOf" srcId="{5CEAE911-E70F-4678-8BBA-583706060676}" destId="{BC118CF1-9B71-45D0-8412-306C8FF0BCA7}" srcOrd="0" destOrd="0" presId="urn:microsoft.com/office/officeart/2005/8/layout/vProcess5"/>
    <dgm:cxn modelId="{A1A0EA61-933B-4AEC-9ABF-3602C1A80918}" type="presOf" srcId="{1935C09E-ECB9-4784-B9D9-3D262D0208AB}" destId="{11387273-4EF4-4BAE-AEA9-26B320E76F01}" srcOrd="0" destOrd="0" presId="urn:microsoft.com/office/officeart/2005/8/layout/vProcess5"/>
    <dgm:cxn modelId="{2534774F-C3EC-4FD6-B3C0-E86DEF438B74}" type="presOf" srcId="{1935C09E-ECB9-4784-B9D9-3D262D0208AB}" destId="{20F545D4-F994-4545-9785-6BD9C631C56C}" srcOrd="1" destOrd="0" presId="urn:microsoft.com/office/officeart/2005/8/layout/vProcess5"/>
    <dgm:cxn modelId="{5B6FC473-8E98-4234-8475-1FD08F04C70D}" type="presOf" srcId="{39E95F60-77FA-4E62-BEF3-B64E574F4A81}" destId="{0FB86166-6918-4091-A78F-3E8D4B84E5A4}" srcOrd="0" destOrd="0" presId="urn:microsoft.com/office/officeart/2005/8/layout/vProcess5"/>
    <dgm:cxn modelId="{ACC04355-C91A-4985-AD06-42C70CE2CE20}" srcId="{3970B613-EE01-45DC-9C9A-2C84E7C738BE}" destId="{1935C09E-ECB9-4784-B9D9-3D262D0208AB}" srcOrd="2" destOrd="0" parTransId="{545631D6-D29A-4151-A72A-40A6A0F6D08A}" sibTransId="{5CEAE911-E70F-4678-8BBA-583706060676}"/>
    <dgm:cxn modelId="{1925277C-01D0-40EF-BF59-145501E9700C}" type="presOf" srcId="{39E95F60-77FA-4E62-BEF3-B64E574F4A81}" destId="{5C9AD50F-669C-45AA-B626-62359F840451}" srcOrd="1" destOrd="0" presId="urn:microsoft.com/office/officeart/2005/8/layout/vProcess5"/>
    <dgm:cxn modelId="{C01B647D-E7E2-465D-8822-0DBC45D4D09B}" type="presOf" srcId="{DB9674CC-6686-46DE-802E-2DE6872AAEF5}" destId="{1CA9A00D-E82C-46C7-A8F8-4BF054671A92}" srcOrd="0" destOrd="0" presId="urn:microsoft.com/office/officeart/2005/8/layout/vProcess5"/>
    <dgm:cxn modelId="{4D28E282-57DD-4C19-8EDD-4F8138E533CF}" type="presOf" srcId="{9F4C11C4-68FF-4D8B-B7D8-EAD84549A42D}" destId="{DA742C09-5349-4108-8094-B540C5C5FA8E}" srcOrd="0" destOrd="0" presId="urn:microsoft.com/office/officeart/2005/8/layout/vProcess5"/>
    <dgm:cxn modelId="{4BE52583-4B0A-4A29-B6F9-BC67EB252D53}" type="presOf" srcId="{9F4C11C4-68FF-4D8B-B7D8-EAD84549A42D}" destId="{90CACA06-EDF3-4CE8-BAC3-943963D13BEB}" srcOrd="1" destOrd="0" presId="urn:microsoft.com/office/officeart/2005/8/layout/vProcess5"/>
    <dgm:cxn modelId="{487985CB-511A-47FA-B9AF-44BDD36E8D92}" srcId="{3970B613-EE01-45DC-9C9A-2C84E7C738BE}" destId="{8C54E81D-58F8-4971-BA38-32FCF5CFCA3A}" srcOrd="0" destOrd="0" parTransId="{0BFF52D6-B58A-4CBA-A012-D617EAFB1C1D}" sibTransId="{DB9674CC-6686-46DE-802E-2DE6872AAEF5}"/>
    <dgm:cxn modelId="{1C3AB1DC-6AF4-4A86-B0BE-48207F01F1AD}" type="presOf" srcId="{8C54E81D-58F8-4971-BA38-32FCF5CFCA3A}" destId="{9644EE11-FAA6-42DA-97BE-2809D598DE0A}" srcOrd="1" destOrd="0" presId="urn:microsoft.com/office/officeart/2005/8/layout/vProcess5"/>
    <dgm:cxn modelId="{F302BFE8-36A2-4377-A14D-BFB943EA7B42}" srcId="{3970B613-EE01-45DC-9C9A-2C84E7C738BE}" destId="{9F4C11C4-68FF-4D8B-B7D8-EAD84549A42D}" srcOrd="3" destOrd="0" parTransId="{E6CD41DE-A132-404C-83EA-2D142FF7ED95}" sibTransId="{E29E6AED-24F0-4601-9246-FBD8FBA72953}"/>
    <dgm:cxn modelId="{1590C6F0-4F67-4701-AEB0-6B36FB69205C}" type="presOf" srcId="{3970B613-EE01-45DC-9C9A-2C84E7C738BE}" destId="{1738B0EF-50CC-404F-9E62-A621BC0AC06F}" srcOrd="0" destOrd="0" presId="urn:microsoft.com/office/officeart/2005/8/layout/vProcess5"/>
    <dgm:cxn modelId="{5136C8D9-8AB9-4C55-A5BF-A7A4631E2000}" type="presParOf" srcId="{1738B0EF-50CC-404F-9E62-A621BC0AC06F}" destId="{4C8600CB-95EF-441E-ADC8-922EE535CF30}" srcOrd="0" destOrd="0" presId="urn:microsoft.com/office/officeart/2005/8/layout/vProcess5"/>
    <dgm:cxn modelId="{40F1280D-C8AC-4767-A9F8-5E60AD454013}" type="presParOf" srcId="{1738B0EF-50CC-404F-9E62-A621BC0AC06F}" destId="{9906B41B-2621-4AA0-B7F6-2357A79B9AAB}" srcOrd="1" destOrd="0" presId="urn:microsoft.com/office/officeart/2005/8/layout/vProcess5"/>
    <dgm:cxn modelId="{14EC7811-A0C8-4B78-8A99-74F8F5EA5272}" type="presParOf" srcId="{1738B0EF-50CC-404F-9E62-A621BC0AC06F}" destId="{0FB86166-6918-4091-A78F-3E8D4B84E5A4}" srcOrd="2" destOrd="0" presId="urn:microsoft.com/office/officeart/2005/8/layout/vProcess5"/>
    <dgm:cxn modelId="{C8D2EF85-E34D-443D-AAFA-AC44AC59AA9D}" type="presParOf" srcId="{1738B0EF-50CC-404F-9E62-A621BC0AC06F}" destId="{11387273-4EF4-4BAE-AEA9-26B320E76F01}" srcOrd="3" destOrd="0" presId="urn:microsoft.com/office/officeart/2005/8/layout/vProcess5"/>
    <dgm:cxn modelId="{D73002B4-9AE1-439C-B859-723D5DE54E7A}" type="presParOf" srcId="{1738B0EF-50CC-404F-9E62-A621BC0AC06F}" destId="{DA742C09-5349-4108-8094-B540C5C5FA8E}" srcOrd="4" destOrd="0" presId="urn:microsoft.com/office/officeart/2005/8/layout/vProcess5"/>
    <dgm:cxn modelId="{F5CDB329-2630-42D3-88F3-CCCA7E33BA24}" type="presParOf" srcId="{1738B0EF-50CC-404F-9E62-A621BC0AC06F}" destId="{1CA9A00D-E82C-46C7-A8F8-4BF054671A92}" srcOrd="5" destOrd="0" presId="urn:microsoft.com/office/officeart/2005/8/layout/vProcess5"/>
    <dgm:cxn modelId="{F2FB64ED-76EA-4CC2-94B8-0776729B87B3}" type="presParOf" srcId="{1738B0EF-50CC-404F-9E62-A621BC0AC06F}" destId="{EA575E08-AD30-4B6A-A6DB-70709E1CC1C7}" srcOrd="6" destOrd="0" presId="urn:microsoft.com/office/officeart/2005/8/layout/vProcess5"/>
    <dgm:cxn modelId="{9F4905F7-823C-481E-B2D3-F8D6712E1C21}" type="presParOf" srcId="{1738B0EF-50CC-404F-9E62-A621BC0AC06F}" destId="{BC118CF1-9B71-45D0-8412-306C8FF0BCA7}" srcOrd="7" destOrd="0" presId="urn:microsoft.com/office/officeart/2005/8/layout/vProcess5"/>
    <dgm:cxn modelId="{A9FC73BE-0AE0-43E5-9405-4D8A9C473F68}" type="presParOf" srcId="{1738B0EF-50CC-404F-9E62-A621BC0AC06F}" destId="{9644EE11-FAA6-42DA-97BE-2809D598DE0A}" srcOrd="8" destOrd="0" presId="urn:microsoft.com/office/officeart/2005/8/layout/vProcess5"/>
    <dgm:cxn modelId="{459C2108-7F26-400F-AC02-8985DE3274D4}" type="presParOf" srcId="{1738B0EF-50CC-404F-9E62-A621BC0AC06F}" destId="{5C9AD50F-669C-45AA-B626-62359F840451}" srcOrd="9" destOrd="0" presId="urn:microsoft.com/office/officeart/2005/8/layout/vProcess5"/>
    <dgm:cxn modelId="{F125F1EB-FA92-4DF2-BF26-751533A88F49}" type="presParOf" srcId="{1738B0EF-50CC-404F-9E62-A621BC0AC06F}" destId="{20F545D4-F994-4545-9785-6BD9C631C56C}" srcOrd="10" destOrd="0" presId="urn:microsoft.com/office/officeart/2005/8/layout/vProcess5"/>
    <dgm:cxn modelId="{BF95C6F3-7802-4F93-B3AA-8F4A0DEDD3F7}" type="presParOf" srcId="{1738B0EF-50CC-404F-9E62-A621BC0AC06F}" destId="{90CACA06-EDF3-4CE8-BAC3-943963D13BEB}"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970B613-EE01-45DC-9C9A-2C84E7C738BE}" type="doc">
      <dgm:prSet loTypeId="urn:microsoft.com/office/officeart/2005/8/layout/vProcess5" loCatId="process" qsTypeId="urn:microsoft.com/office/officeart/2005/8/quickstyle/simple1" qsCatId="simple" csTypeId="urn:microsoft.com/office/officeart/2005/8/colors/colorful1" csCatId="colorful" phldr="1"/>
      <dgm:spPr/>
      <dgm:t>
        <a:bodyPr/>
        <a:lstStyle/>
        <a:p>
          <a:endParaRPr lang="en-US"/>
        </a:p>
      </dgm:t>
    </dgm:pt>
    <dgm:pt modelId="{9A9FE803-1521-470B-B9AC-25899D7D495B}">
      <dgm:prSet/>
      <dgm:spPr/>
      <dgm:t>
        <a:bodyPr/>
        <a:lstStyle/>
        <a:p>
          <a:r>
            <a:rPr lang="en-US" b="1" i="0" dirty="0"/>
            <a:t>Transparency:</a:t>
          </a:r>
          <a:r>
            <a:rPr lang="en-US" b="0" i="0" dirty="0"/>
            <a:t> Increased visibility and public auditability of transactions and data.</a:t>
          </a:r>
          <a:endParaRPr lang="en-US" dirty="0"/>
        </a:p>
      </dgm:t>
    </dgm:pt>
    <dgm:pt modelId="{A6235B7E-6211-49C9-BC75-7EF20E7C1F6F}" type="parTrans" cxnId="{69BE6D4F-065A-41AF-872C-96A45F98B4FA}">
      <dgm:prSet/>
      <dgm:spPr/>
      <dgm:t>
        <a:bodyPr/>
        <a:lstStyle/>
        <a:p>
          <a:endParaRPr lang="en-US"/>
        </a:p>
      </dgm:t>
    </dgm:pt>
    <dgm:pt modelId="{5BCC8FA5-4173-4831-83C6-6AC188727BBF}" type="sibTrans" cxnId="{69BE6D4F-065A-41AF-872C-96A45F98B4FA}">
      <dgm:prSet/>
      <dgm:spPr/>
      <dgm:t>
        <a:bodyPr/>
        <a:lstStyle/>
        <a:p>
          <a:endParaRPr lang="en-US"/>
        </a:p>
      </dgm:t>
    </dgm:pt>
    <dgm:pt modelId="{8C54E81D-58F8-4971-BA38-32FCF5CFCA3A}">
      <dgm:prSet/>
      <dgm:spPr/>
      <dgm:t>
        <a:bodyPr/>
        <a:lstStyle/>
        <a:p>
          <a:r>
            <a:rPr lang="en-US" b="1" i="0" dirty="0"/>
            <a:t>Resilience:</a:t>
          </a:r>
          <a:r>
            <a:rPr lang="en-US" b="0" i="0" dirty="0"/>
            <a:t> No single point of failure makes the network resistant to censorship and outages.</a:t>
          </a:r>
          <a:endParaRPr lang="en-US" dirty="0"/>
        </a:p>
      </dgm:t>
    </dgm:pt>
    <dgm:pt modelId="{0BFF52D6-B58A-4CBA-A012-D617EAFB1C1D}" type="parTrans" cxnId="{487985CB-511A-47FA-B9AF-44BDD36E8D92}">
      <dgm:prSet/>
      <dgm:spPr/>
      <dgm:t>
        <a:bodyPr/>
        <a:lstStyle/>
        <a:p>
          <a:endParaRPr lang="en-US"/>
        </a:p>
      </dgm:t>
    </dgm:pt>
    <dgm:pt modelId="{DB9674CC-6686-46DE-802E-2DE6872AAEF5}" type="sibTrans" cxnId="{487985CB-511A-47FA-B9AF-44BDD36E8D92}">
      <dgm:prSet/>
      <dgm:spPr/>
      <dgm:t>
        <a:bodyPr/>
        <a:lstStyle/>
        <a:p>
          <a:endParaRPr lang="en-US"/>
        </a:p>
      </dgm:t>
    </dgm:pt>
    <dgm:pt modelId="{39E95F60-77FA-4E62-BEF3-B64E574F4A81}">
      <dgm:prSet/>
      <dgm:spPr/>
      <dgm:t>
        <a:bodyPr/>
        <a:lstStyle/>
        <a:p>
          <a:r>
            <a:rPr lang="en-US" b="1" i="0" dirty="0"/>
            <a:t>Security:</a:t>
          </a:r>
          <a:r>
            <a:rPr lang="en-US" b="0" i="0" dirty="0"/>
            <a:t> Data encryption and distributed storage enhance security and privacy.</a:t>
          </a:r>
        </a:p>
      </dgm:t>
    </dgm:pt>
    <dgm:pt modelId="{0A0ADE87-E14B-4CDC-A86B-25B50BA05DA4}" type="parTrans" cxnId="{B5970B27-5C3C-4ECB-AB59-94EDACC493D6}">
      <dgm:prSet/>
      <dgm:spPr/>
      <dgm:t>
        <a:bodyPr/>
        <a:lstStyle/>
        <a:p>
          <a:endParaRPr lang="en-US"/>
        </a:p>
      </dgm:t>
    </dgm:pt>
    <dgm:pt modelId="{982CD2DC-66D8-4965-9BE7-011FDC53847F}" type="sibTrans" cxnId="{B5970B27-5C3C-4ECB-AB59-94EDACC493D6}">
      <dgm:prSet/>
      <dgm:spPr/>
      <dgm:t>
        <a:bodyPr/>
        <a:lstStyle/>
        <a:p>
          <a:endParaRPr lang="en-US"/>
        </a:p>
      </dgm:t>
    </dgm:pt>
    <dgm:pt modelId="{1935C09E-ECB9-4784-B9D9-3D262D0208AB}">
      <dgm:prSet/>
      <dgm:spPr/>
      <dgm:t>
        <a:bodyPr/>
        <a:lstStyle/>
        <a:p>
          <a:r>
            <a:rPr lang="en-US" b="1" i="0" dirty="0"/>
            <a:t>Empowerment:</a:t>
          </a:r>
          <a:r>
            <a:rPr lang="en-US" b="0" i="0" dirty="0"/>
            <a:t> Users control their data and participate in network governance.</a:t>
          </a:r>
        </a:p>
      </dgm:t>
    </dgm:pt>
    <dgm:pt modelId="{545631D6-D29A-4151-A72A-40A6A0F6D08A}" type="parTrans" cxnId="{ACC04355-C91A-4985-AD06-42C70CE2CE20}">
      <dgm:prSet/>
      <dgm:spPr/>
      <dgm:t>
        <a:bodyPr/>
        <a:lstStyle/>
        <a:p>
          <a:endParaRPr lang="en-US"/>
        </a:p>
      </dgm:t>
    </dgm:pt>
    <dgm:pt modelId="{5CEAE911-E70F-4678-8BBA-583706060676}" type="sibTrans" cxnId="{ACC04355-C91A-4985-AD06-42C70CE2CE20}">
      <dgm:prSet/>
      <dgm:spPr/>
      <dgm:t>
        <a:bodyPr/>
        <a:lstStyle/>
        <a:p>
          <a:endParaRPr lang="en-US"/>
        </a:p>
      </dgm:t>
    </dgm:pt>
    <dgm:pt modelId="{9F4C11C4-68FF-4D8B-B7D8-EAD84549A42D}">
      <dgm:prSet/>
      <dgm:spPr/>
      <dgm:t>
        <a:bodyPr/>
        <a:lstStyle/>
        <a:p>
          <a:r>
            <a:rPr lang="en-US" b="1" i="0" dirty="0"/>
            <a:t>Innovation:</a:t>
          </a:r>
          <a:r>
            <a:rPr lang="en-US" b="0" i="0" dirty="0"/>
            <a:t> Open and collaborative environment fosters innovation and new applications.</a:t>
          </a:r>
        </a:p>
      </dgm:t>
    </dgm:pt>
    <dgm:pt modelId="{E6CD41DE-A132-404C-83EA-2D142FF7ED95}" type="parTrans" cxnId="{F302BFE8-36A2-4377-A14D-BFB943EA7B42}">
      <dgm:prSet/>
      <dgm:spPr/>
      <dgm:t>
        <a:bodyPr/>
        <a:lstStyle/>
        <a:p>
          <a:endParaRPr lang="en-US"/>
        </a:p>
      </dgm:t>
    </dgm:pt>
    <dgm:pt modelId="{E29E6AED-24F0-4601-9246-FBD8FBA72953}" type="sibTrans" cxnId="{F302BFE8-36A2-4377-A14D-BFB943EA7B42}">
      <dgm:prSet/>
      <dgm:spPr/>
      <dgm:t>
        <a:bodyPr/>
        <a:lstStyle/>
        <a:p>
          <a:endParaRPr lang="en-US"/>
        </a:p>
      </dgm:t>
    </dgm:pt>
    <dgm:pt modelId="{1738B0EF-50CC-404F-9E62-A621BC0AC06F}" type="pres">
      <dgm:prSet presAssocID="{3970B613-EE01-45DC-9C9A-2C84E7C738BE}" presName="outerComposite" presStyleCnt="0">
        <dgm:presLayoutVars>
          <dgm:chMax val="5"/>
          <dgm:dir/>
          <dgm:resizeHandles val="exact"/>
        </dgm:presLayoutVars>
      </dgm:prSet>
      <dgm:spPr/>
    </dgm:pt>
    <dgm:pt modelId="{4C8600CB-95EF-441E-ADC8-922EE535CF30}" type="pres">
      <dgm:prSet presAssocID="{3970B613-EE01-45DC-9C9A-2C84E7C738BE}" presName="dummyMaxCanvas" presStyleCnt="0">
        <dgm:presLayoutVars/>
      </dgm:prSet>
      <dgm:spPr/>
    </dgm:pt>
    <dgm:pt modelId="{30D369A3-8081-4504-912E-C5DD7B514911}" type="pres">
      <dgm:prSet presAssocID="{3970B613-EE01-45DC-9C9A-2C84E7C738BE}" presName="FiveNodes_1" presStyleLbl="node1" presStyleIdx="0" presStyleCnt="5">
        <dgm:presLayoutVars>
          <dgm:bulletEnabled val="1"/>
        </dgm:presLayoutVars>
      </dgm:prSet>
      <dgm:spPr/>
    </dgm:pt>
    <dgm:pt modelId="{8CB24658-17E2-4160-BB70-863C3F9883CE}" type="pres">
      <dgm:prSet presAssocID="{3970B613-EE01-45DC-9C9A-2C84E7C738BE}" presName="FiveNodes_2" presStyleLbl="node1" presStyleIdx="1" presStyleCnt="5">
        <dgm:presLayoutVars>
          <dgm:bulletEnabled val="1"/>
        </dgm:presLayoutVars>
      </dgm:prSet>
      <dgm:spPr/>
    </dgm:pt>
    <dgm:pt modelId="{B5095AA0-9132-498B-BA7F-AAC287D67AB0}" type="pres">
      <dgm:prSet presAssocID="{3970B613-EE01-45DC-9C9A-2C84E7C738BE}" presName="FiveNodes_3" presStyleLbl="node1" presStyleIdx="2" presStyleCnt="5">
        <dgm:presLayoutVars>
          <dgm:bulletEnabled val="1"/>
        </dgm:presLayoutVars>
      </dgm:prSet>
      <dgm:spPr/>
    </dgm:pt>
    <dgm:pt modelId="{E2087C80-7066-48BA-9D0E-E082F67F3C11}" type="pres">
      <dgm:prSet presAssocID="{3970B613-EE01-45DC-9C9A-2C84E7C738BE}" presName="FiveNodes_4" presStyleLbl="node1" presStyleIdx="3" presStyleCnt="5">
        <dgm:presLayoutVars>
          <dgm:bulletEnabled val="1"/>
        </dgm:presLayoutVars>
      </dgm:prSet>
      <dgm:spPr/>
    </dgm:pt>
    <dgm:pt modelId="{E06772D0-8150-48DA-9A48-F05AB34CF9D8}" type="pres">
      <dgm:prSet presAssocID="{3970B613-EE01-45DC-9C9A-2C84E7C738BE}" presName="FiveNodes_5" presStyleLbl="node1" presStyleIdx="4" presStyleCnt="5">
        <dgm:presLayoutVars>
          <dgm:bulletEnabled val="1"/>
        </dgm:presLayoutVars>
      </dgm:prSet>
      <dgm:spPr/>
    </dgm:pt>
    <dgm:pt modelId="{C924DA35-162F-4C3B-BA12-D684A41BEA05}" type="pres">
      <dgm:prSet presAssocID="{3970B613-EE01-45DC-9C9A-2C84E7C738BE}" presName="FiveConn_1-2" presStyleLbl="fgAccFollowNode1" presStyleIdx="0" presStyleCnt="4">
        <dgm:presLayoutVars>
          <dgm:bulletEnabled val="1"/>
        </dgm:presLayoutVars>
      </dgm:prSet>
      <dgm:spPr/>
    </dgm:pt>
    <dgm:pt modelId="{22DF2727-E6A4-4324-B08A-3B4FFD1CE216}" type="pres">
      <dgm:prSet presAssocID="{3970B613-EE01-45DC-9C9A-2C84E7C738BE}" presName="FiveConn_2-3" presStyleLbl="fgAccFollowNode1" presStyleIdx="1" presStyleCnt="4">
        <dgm:presLayoutVars>
          <dgm:bulletEnabled val="1"/>
        </dgm:presLayoutVars>
      </dgm:prSet>
      <dgm:spPr/>
    </dgm:pt>
    <dgm:pt modelId="{80CB1F5B-3E70-4C49-B49E-6EF516682248}" type="pres">
      <dgm:prSet presAssocID="{3970B613-EE01-45DC-9C9A-2C84E7C738BE}" presName="FiveConn_3-4" presStyleLbl="fgAccFollowNode1" presStyleIdx="2" presStyleCnt="4">
        <dgm:presLayoutVars>
          <dgm:bulletEnabled val="1"/>
        </dgm:presLayoutVars>
      </dgm:prSet>
      <dgm:spPr/>
    </dgm:pt>
    <dgm:pt modelId="{F517F019-D0CA-463D-8F78-52A3E6D0A9A7}" type="pres">
      <dgm:prSet presAssocID="{3970B613-EE01-45DC-9C9A-2C84E7C738BE}" presName="FiveConn_4-5" presStyleLbl="fgAccFollowNode1" presStyleIdx="3" presStyleCnt="4">
        <dgm:presLayoutVars>
          <dgm:bulletEnabled val="1"/>
        </dgm:presLayoutVars>
      </dgm:prSet>
      <dgm:spPr/>
    </dgm:pt>
    <dgm:pt modelId="{B9193119-7A04-43A4-AC8B-43C41499301E}" type="pres">
      <dgm:prSet presAssocID="{3970B613-EE01-45DC-9C9A-2C84E7C738BE}" presName="FiveNodes_1_text" presStyleLbl="node1" presStyleIdx="4" presStyleCnt="5">
        <dgm:presLayoutVars>
          <dgm:bulletEnabled val="1"/>
        </dgm:presLayoutVars>
      </dgm:prSet>
      <dgm:spPr/>
    </dgm:pt>
    <dgm:pt modelId="{C4670B10-7694-4127-BC61-92CB12403A4D}" type="pres">
      <dgm:prSet presAssocID="{3970B613-EE01-45DC-9C9A-2C84E7C738BE}" presName="FiveNodes_2_text" presStyleLbl="node1" presStyleIdx="4" presStyleCnt="5">
        <dgm:presLayoutVars>
          <dgm:bulletEnabled val="1"/>
        </dgm:presLayoutVars>
      </dgm:prSet>
      <dgm:spPr/>
    </dgm:pt>
    <dgm:pt modelId="{FD0BBA3A-01C7-496C-94A5-FE324A681D81}" type="pres">
      <dgm:prSet presAssocID="{3970B613-EE01-45DC-9C9A-2C84E7C738BE}" presName="FiveNodes_3_text" presStyleLbl="node1" presStyleIdx="4" presStyleCnt="5">
        <dgm:presLayoutVars>
          <dgm:bulletEnabled val="1"/>
        </dgm:presLayoutVars>
      </dgm:prSet>
      <dgm:spPr/>
    </dgm:pt>
    <dgm:pt modelId="{57DE752C-98B8-42DF-BCFB-08B0711D29FA}" type="pres">
      <dgm:prSet presAssocID="{3970B613-EE01-45DC-9C9A-2C84E7C738BE}" presName="FiveNodes_4_text" presStyleLbl="node1" presStyleIdx="4" presStyleCnt="5">
        <dgm:presLayoutVars>
          <dgm:bulletEnabled val="1"/>
        </dgm:presLayoutVars>
      </dgm:prSet>
      <dgm:spPr/>
    </dgm:pt>
    <dgm:pt modelId="{03245C07-BC0A-47BC-877E-9C4FD366D493}" type="pres">
      <dgm:prSet presAssocID="{3970B613-EE01-45DC-9C9A-2C84E7C738BE}" presName="FiveNodes_5_text" presStyleLbl="node1" presStyleIdx="4" presStyleCnt="5">
        <dgm:presLayoutVars>
          <dgm:bulletEnabled val="1"/>
        </dgm:presLayoutVars>
      </dgm:prSet>
      <dgm:spPr/>
    </dgm:pt>
  </dgm:ptLst>
  <dgm:cxnLst>
    <dgm:cxn modelId="{61909702-3678-47B5-8CCA-8F652F851845}" type="presOf" srcId="{8C54E81D-58F8-4971-BA38-32FCF5CFCA3A}" destId="{8CB24658-17E2-4160-BB70-863C3F9883CE}" srcOrd="0" destOrd="0" presId="urn:microsoft.com/office/officeart/2005/8/layout/vProcess5"/>
    <dgm:cxn modelId="{C7AB7D09-2B68-4215-8C22-DE490E306E64}" type="presOf" srcId="{9A9FE803-1521-470B-B9AC-25899D7D495B}" destId="{B9193119-7A04-43A4-AC8B-43C41499301E}" srcOrd="1" destOrd="0" presId="urn:microsoft.com/office/officeart/2005/8/layout/vProcess5"/>
    <dgm:cxn modelId="{482A5F0E-B7E1-4443-BBD0-B4E6F8E56782}" type="presOf" srcId="{9F4C11C4-68FF-4D8B-B7D8-EAD84549A42D}" destId="{E06772D0-8150-48DA-9A48-F05AB34CF9D8}" srcOrd="0" destOrd="0" presId="urn:microsoft.com/office/officeart/2005/8/layout/vProcess5"/>
    <dgm:cxn modelId="{9420D31D-E674-4685-B3A6-67E135343DBF}" type="presOf" srcId="{8C54E81D-58F8-4971-BA38-32FCF5CFCA3A}" destId="{C4670B10-7694-4127-BC61-92CB12403A4D}" srcOrd="1" destOrd="0" presId="urn:microsoft.com/office/officeart/2005/8/layout/vProcess5"/>
    <dgm:cxn modelId="{B5970B27-5C3C-4ECB-AB59-94EDACC493D6}" srcId="{3970B613-EE01-45DC-9C9A-2C84E7C738BE}" destId="{39E95F60-77FA-4E62-BEF3-B64E574F4A81}" srcOrd="2" destOrd="0" parTransId="{0A0ADE87-E14B-4CDC-A86B-25B50BA05DA4}" sibTransId="{982CD2DC-66D8-4965-9BE7-011FDC53847F}"/>
    <dgm:cxn modelId="{1E348E32-29CB-482F-AAD0-C06DA2A17740}" type="presOf" srcId="{9F4C11C4-68FF-4D8B-B7D8-EAD84549A42D}" destId="{03245C07-BC0A-47BC-877E-9C4FD366D493}" srcOrd="1" destOrd="0" presId="urn:microsoft.com/office/officeart/2005/8/layout/vProcess5"/>
    <dgm:cxn modelId="{41DF505D-8C87-42FD-9950-08E08F58435E}" type="presOf" srcId="{982CD2DC-66D8-4965-9BE7-011FDC53847F}" destId="{80CB1F5B-3E70-4C49-B49E-6EF516682248}" srcOrd="0" destOrd="0" presId="urn:microsoft.com/office/officeart/2005/8/layout/vProcess5"/>
    <dgm:cxn modelId="{CA99AE42-F171-4A37-8A92-317661B6AF4C}" type="presOf" srcId="{1935C09E-ECB9-4784-B9D9-3D262D0208AB}" destId="{57DE752C-98B8-42DF-BCFB-08B0711D29FA}" srcOrd="1" destOrd="0" presId="urn:microsoft.com/office/officeart/2005/8/layout/vProcess5"/>
    <dgm:cxn modelId="{69BE6D4F-065A-41AF-872C-96A45F98B4FA}" srcId="{3970B613-EE01-45DC-9C9A-2C84E7C738BE}" destId="{9A9FE803-1521-470B-B9AC-25899D7D495B}" srcOrd="0" destOrd="0" parTransId="{A6235B7E-6211-49C9-BC75-7EF20E7C1F6F}" sibTransId="{5BCC8FA5-4173-4831-83C6-6AC188727BBF}"/>
    <dgm:cxn modelId="{ACC04355-C91A-4985-AD06-42C70CE2CE20}" srcId="{3970B613-EE01-45DC-9C9A-2C84E7C738BE}" destId="{1935C09E-ECB9-4784-B9D9-3D262D0208AB}" srcOrd="3" destOrd="0" parTransId="{545631D6-D29A-4151-A72A-40A6A0F6D08A}" sibTransId="{5CEAE911-E70F-4678-8BBA-583706060676}"/>
    <dgm:cxn modelId="{0F314584-DD3D-4415-A2D0-2D7E151D97AE}" type="presOf" srcId="{1935C09E-ECB9-4784-B9D9-3D262D0208AB}" destId="{E2087C80-7066-48BA-9D0E-E082F67F3C11}" srcOrd="0" destOrd="0" presId="urn:microsoft.com/office/officeart/2005/8/layout/vProcess5"/>
    <dgm:cxn modelId="{46BB0E88-0369-498C-98A9-35EAFB02BF19}" type="presOf" srcId="{39E95F60-77FA-4E62-BEF3-B64E574F4A81}" destId="{B5095AA0-9132-498B-BA7F-AAC287D67AB0}" srcOrd="0" destOrd="0" presId="urn:microsoft.com/office/officeart/2005/8/layout/vProcess5"/>
    <dgm:cxn modelId="{12F12CA6-6EBF-41F1-819A-D5A29F0E86BC}" type="presOf" srcId="{DB9674CC-6686-46DE-802E-2DE6872AAEF5}" destId="{22DF2727-E6A4-4324-B08A-3B4FFD1CE216}" srcOrd="0" destOrd="0" presId="urn:microsoft.com/office/officeart/2005/8/layout/vProcess5"/>
    <dgm:cxn modelId="{2A8E4AC0-81D5-470B-860D-C1887F69202A}" type="presOf" srcId="{39E95F60-77FA-4E62-BEF3-B64E574F4A81}" destId="{FD0BBA3A-01C7-496C-94A5-FE324A681D81}" srcOrd="1" destOrd="0" presId="urn:microsoft.com/office/officeart/2005/8/layout/vProcess5"/>
    <dgm:cxn modelId="{4261AFCA-4B9C-44B6-8A97-76661D5768E4}" type="presOf" srcId="{5CEAE911-E70F-4678-8BBA-583706060676}" destId="{F517F019-D0CA-463D-8F78-52A3E6D0A9A7}" srcOrd="0" destOrd="0" presId="urn:microsoft.com/office/officeart/2005/8/layout/vProcess5"/>
    <dgm:cxn modelId="{487985CB-511A-47FA-B9AF-44BDD36E8D92}" srcId="{3970B613-EE01-45DC-9C9A-2C84E7C738BE}" destId="{8C54E81D-58F8-4971-BA38-32FCF5CFCA3A}" srcOrd="1" destOrd="0" parTransId="{0BFF52D6-B58A-4CBA-A012-D617EAFB1C1D}" sibTransId="{DB9674CC-6686-46DE-802E-2DE6872AAEF5}"/>
    <dgm:cxn modelId="{C7107ED0-89A0-44FA-B2F8-5848DAAA1472}" type="presOf" srcId="{5BCC8FA5-4173-4831-83C6-6AC188727BBF}" destId="{C924DA35-162F-4C3B-BA12-D684A41BEA05}" srcOrd="0" destOrd="0" presId="urn:microsoft.com/office/officeart/2005/8/layout/vProcess5"/>
    <dgm:cxn modelId="{5231F5D0-62AC-48BD-956E-CC4094CA6C3E}" type="presOf" srcId="{9A9FE803-1521-470B-B9AC-25899D7D495B}" destId="{30D369A3-8081-4504-912E-C5DD7B514911}" srcOrd="0" destOrd="0" presId="urn:microsoft.com/office/officeart/2005/8/layout/vProcess5"/>
    <dgm:cxn modelId="{F302BFE8-36A2-4377-A14D-BFB943EA7B42}" srcId="{3970B613-EE01-45DC-9C9A-2C84E7C738BE}" destId="{9F4C11C4-68FF-4D8B-B7D8-EAD84549A42D}" srcOrd="4" destOrd="0" parTransId="{E6CD41DE-A132-404C-83EA-2D142FF7ED95}" sibTransId="{E29E6AED-24F0-4601-9246-FBD8FBA72953}"/>
    <dgm:cxn modelId="{1590C6F0-4F67-4701-AEB0-6B36FB69205C}" type="presOf" srcId="{3970B613-EE01-45DC-9C9A-2C84E7C738BE}" destId="{1738B0EF-50CC-404F-9E62-A621BC0AC06F}" srcOrd="0" destOrd="0" presId="urn:microsoft.com/office/officeart/2005/8/layout/vProcess5"/>
    <dgm:cxn modelId="{5136C8D9-8AB9-4C55-A5BF-A7A4631E2000}" type="presParOf" srcId="{1738B0EF-50CC-404F-9E62-A621BC0AC06F}" destId="{4C8600CB-95EF-441E-ADC8-922EE535CF30}" srcOrd="0" destOrd="0" presId="urn:microsoft.com/office/officeart/2005/8/layout/vProcess5"/>
    <dgm:cxn modelId="{66E84805-5BBC-41C3-99DC-81847A4C9B09}" type="presParOf" srcId="{1738B0EF-50CC-404F-9E62-A621BC0AC06F}" destId="{30D369A3-8081-4504-912E-C5DD7B514911}" srcOrd="1" destOrd="0" presId="urn:microsoft.com/office/officeart/2005/8/layout/vProcess5"/>
    <dgm:cxn modelId="{E67EA7C0-8A26-4A9B-A8B6-F6E938BD85EA}" type="presParOf" srcId="{1738B0EF-50CC-404F-9E62-A621BC0AC06F}" destId="{8CB24658-17E2-4160-BB70-863C3F9883CE}" srcOrd="2" destOrd="0" presId="urn:microsoft.com/office/officeart/2005/8/layout/vProcess5"/>
    <dgm:cxn modelId="{2BCB7C47-5AB8-4F21-B32D-B8283943E845}" type="presParOf" srcId="{1738B0EF-50CC-404F-9E62-A621BC0AC06F}" destId="{B5095AA0-9132-498B-BA7F-AAC287D67AB0}" srcOrd="3" destOrd="0" presId="urn:microsoft.com/office/officeart/2005/8/layout/vProcess5"/>
    <dgm:cxn modelId="{2DF745E6-3577-4565-AFF6-2FAE7DFA5E31}" type="presParOf" srcId="{1738B0EF-50CC-404F-9E62-A621BC0AC06F}" destId="{E2087C80-7066-48BA-9D0E-E082F67F3C11}" srcOrd="4" destOrd="0" presId="urn:microsoft.com/office/officeart/2005/8/layout/vProcess5"/>
    <dgm:cxn modelId="{BAEB09EA-2B7E-4B9E-BBFB-35C5F6294CCB}" type="presParOf" srcId="{1738B0EF-50CC-404F-9E62-A621BC0AC06F}" destId="{E06772D0-8150-48DA-9A48-F05AB34CF9D8}" srcOrd="5" destOrd="0" presId="urn:microsoft.com/office/officeart/2005/8/layout/vProcess5"/>
    <dgm:cxn modelId="{BA117ECF-271C-47F7-8432-584AC1BEFFA7}" type="presParOf" srcId="{1738B0EF-50CC-404F-9E62-A621BC0AC06F}" destId="{C924DA35-162F-4C3B-BA12-D684A41BEA05}" srcOrd="6" destOrd="0" presId="urn:microsoft.com/office/officeart/2005/8/layout/vProcess5"/>
    <dgm:cxn modelId="{A054325E-95AA-4BD3-83F1-40A5DE3C60B0}" type="presParOf" srcId="{1738B0EF-50CC-404F-9E62-A621BC0AC06F}" destId="{22DF2727-E6A4-4324-B08A-3B4FFD1CE216}" srcOrd="7" destOrd="0" presId="urn:microsoft.com/office/officeart/2005/8/layout/vProcess5"/>
    <dgm:cxn modelId="{C55FDB32-98A2-4C86-8C6D-5E9FF7F9B8A8}" type="presParOf" srcId="{1738B0EF-50CC-404F-9E62-A621BC0AC06F}" destId="{80CB1F5B-3E70-4C49-B49E-6EF516682248}" srcOrd="8" destOrd="0" presId="urn:microsoft.com/office/officeart/2005/8/layout/vProcess5"/>
    <dgm:cxn modelId="{CDA3BE45-0765-4F61-8DEC-5ED9BB050549}" type="presParOf" srcId="{1738B0EF-50CC-404F-9E62-A621BC0AC06F}" destId="{F517F019-D0CA-463D-8F78-52A3E6D0A9A7}" srcOrd="9" destOrd="0" presId="urn:microsoft.com/office/officeart/2005/8/layout/vProcess5"/>
    <dgm:cxn modelId="{20622E55-F82F-40D2-8E4D-E8CBE6C78C03}" type="presParOf" srcId="{1738B0EF-50CC-404F-9E62-A621BC0AC06F}" destId="{B9193119-7A04-43A4-AC8B-43C41499301E}" srcOrd="10" destOrd="0" presId="urn:microsoft.com/office/officeart/2005/8/layout/vProcess5"/>
    <dgm:cxn modelId="{941C2AC1-5FAE-4508-82D8-831979ECD32B}" type="presParOf" srcId="{1738B0EF-50CC-404F-9E62-A621BC0AC06F}" destId="{C4670B10-7694-4127-BC61-92CB12403A4D}" srcOrd="11" destOrd="0" presId="urn:microsoft.com/office/officeart/2005/8/layout/vProcess5"/>
    <dgm:cxn modelId="{30AA730C-9406-4305-B8FA-1B7EFE57D0A8}" type="presParOf" srcId="{1738B0EF-50CC-404F-9E62-A621BC0AC06F}" destId="{FD0BBA3A-01C7-496C-94A5-FE324A681D81}" srcOrd="12" destOrd="0" presId="urn:microsoft.com/office/officeart/2005/8/layout/vProcess5"/>
    <dgm:cxn modelId="{E62B0A02-C838-4A85-9BAB-27E281BAF8B0}" type="presParOf" srcId="{1738B0EF-50CC-404F-9E62-A621BC0AC06F}" destId="{57DE752C-98B8-42DF-BCFB-08B0711D29FA}" srcOrd="13" destOrd="0" presId="urn:microsoft.com/office/officeart/2005/8/layout/vProcess5"/>
    <dgm:cxn modelId="{92EA249B-6038-4133-BEB1-545B36C7DC5F}" type="presParOf" srcId="{1738B0EF-50CC-404F-9E62-A621BC0AC06F}" destId="{03245C07-BC0A-47BC-877E-9C4FD366D493}"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06B41B-2621-4AA0-B7F6-2357A79B9AAB}">
      <dsp:nvSpPr>
        <dsp:cNvPr id="0" name=""/>
        <dsp:cNvSpPr/>
      </dsp:nvSpPr>
      <dsp:spPr>
        <a:xfrm>
          <a:off x="0" y="0"/>
          <a:ext cx="8924544" cy="77388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i="0" kern="1200"/>
            <a:t>Distributed Ledger:</a:t>
          </a:r>
          <a:r>
            <a:rPr lang="en-US" sz="1800" b="0" i="0" kern="1200"/>
            <a:t> Information is stored and shared across a distributed ledger, like a blockchain, ensuring transparent and tamper-proof records.</a:t>
          </a:r>
          <a:endParaRPr lang="en-US" sz="1800" kern="1200"/>
        </a:p>
      </dsp:txBody>
      <dsp:txXfrm>
        <a:off x="22666" y="22666"/>
        <a:ext cx="8024073" cy="728549"/>
      </dsp:txXfrm>
    </dsp:sp>
    <dsp:sp modelId="{0FB86166-6918-4091-A78F-3E8D4B84E5A4}">
      <dsp:nvSpPr>
        <dsp:cNvPr id="0" name=""/>
        <dsp:cNvSpPr/>
      </dsp:nvSpPr>
      <dsp:spPr>
        <a:xfrm>
          <a:off x="747430" y="914586"/>
          <a:ext cx="8924544" cy="773881"/>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i="0" kern="1200"/>
            <a:t>Consensus Mechanisms:</a:t>
          </a:r>
          <a:r>
            <a:rPr lang="en-US" sz="1800" b="0" i="0" kern="1200"/>
            <a:t> Nodes agree on the network's state and validate transactions through mechanisms like Proof-of-Work or Proof-of-Stake.</a:t>
          </a:r>
          <a:endParaRPr lang="en-US" sz="1800" kern="1200"/>
        </a:p>
      </dsp:txBody>
      <dsp:txXfrm>
        <a:off x="770096" y="937252"/>
        <a:ext cx="7628758" cy="728549"/>
      </dsp:txXfrm>
    </dsp:sp>
    <dsp:sp modelId="{11387273-4EF4-4BAE-AEA9-26B320E76F01}">
      <dsp:nvSpPr>
        <dsp:cNvPr id="0" name=""/>
        <dsp:cNvSpPr/>
      </dsp:nvSpPr>
      <dsp:spPr>
        <a:xfrm>
          <a:off x="1483705" y="1829173"/>
          <a:ext cx="8924544" cy="773881"/>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i="0" kern="1200"/>
            <a:t>Peer-to-Peer Interactions:</a:t>
          </a:r>
          <a:r>
            <a:rPr lang="en-US" sz="1800" b="0" i="0" kern="1200"/>
            <a:t> Nodes directly communicate and interact with each other, eliminating the need for intermediaries.</a:t>
          </a:r>
          <a:endParaRPr lang="en-US" sz="1800" kern="1200"/>
        </a:p>
      </dsp:txBody>
      <dsp:txXfrm>
        <a:off x="1506371" y="1851839"/>
        <a:ext cx="7639914" cy="728549"/>
      </dsp:txXfrm>
    </dsp:sp>
    <dsp:sp modelId="{DA742C09-5349-4108-8094-B540C5C5FA8E}">
      <dsp:nvSpPr>
        <dsp:cNvPr id="0" name=""/>
        <dsp:cNvSpPr/>
      </dsp:nvSpPr>
      <dsp:spPr>
        <a:xfrm>
          <a:off x="2231136" y="2743760"/>
          <a:ext cx="8924544" cy="773881"/>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i="0" kern="1200"/>
            <a:t>User Ownership:</a:t>
          </a:r>
          <a:r>
            <a:rPr lang="en-US" sz="1800" b="0" i="0" kern="1200"/>
            <a:t> Users often own and control their data, participating in network governance through community-driven decision-making.</a:t>
          </a:r>
          <a:endParaRPr lang="en-US" sz="1800" kern="1200"/>
        </a:p>
      </dsp:txBody>
      <dsp:txXfrm>
        <a:off x="2253802" y="2766426"/>
        <a:ext cx="7628758" cy="728549"/>
      </dsp:txXfrm>
    </dsp:sp>
    <dsp:sp modelId="{1CA9A00D-E82C-46C7-A8F8-4BF054671A92}">
      <dsp:nvSpPr>
        <dsp:cNvPr id="0" name=""/>
        <dsp:cNvSpPr/>
      </dsp:nvSpPr>
      <dsp:spPr>
        <a:xfrm>
          <a:off x="8421521" y="592722"/>
          <a:ext cx="503022" cy="503022"/>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8534701" y="592722"/>
        <a:ext cx="276662" cy="378524"/>
      </dsp:txXfrm>
    </dsp:sp>
    <dsp:sp modelId="{EA575E08-AD30-4B6A-A6DB-70709E1CC1C7}">
      <dsp:nvSpPr>
        <dsp:cNvPr id="0" name=""/>
        <dsp:cNvSpPr/>
      </dsp:nvSpPr>
      <dsp:spPr>
        <a:xfrm>
          <a:off x="9168951" y="1507309"/>
          <a:ext cx="503022" cy="503022"/>
        </a:xfrm>
        <a:prstGeom prst="downArrow">
          <a:avLst>
            <a:gd name="adj1" fmla="val 55000"/>
            <a:gd name="adj2" fmla="val 45000"/>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9282131" y="1507309"/>
        <a:ext cx="276662" cy="378524"/>
      </dsp:txXfrm>
    </dsp:sp>
    <dsp:sp modelId="{BC118CF1-9B71-45D0-8412-306C8FF0BCA7}">
      <dsp:nvSpPr>
        <dsp:cNvPr id="0" name=""/>
        <dsp:cNvSpPr/>
      </dsp:nvSpPr>
      <dsp:spPr>
        <a:xfrm>
          <a:off x="9905226" y="2421896"/>
          <a:ext cx="503022" cy="503022"/>
        </a:xfrm>
        <a:prstGeom prst="downArrow">
          <a:avLst>
            <a:gd name="adj1" fmla="val 55000"/>
            <a:gd name="adj2" fmla="val 45000"/>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10018406" y="2421896"/>
        <a:ext cx="276662" cy="3785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D369A3-8081-4504-912E-C5DD7B514911}">
      <dsp:nvSpPr>
        <dsp:cNvPr id="0" name=""/>
        <dsp:cNvSpPr/>
      </dsp:nvSpPr>
      <dsp:spPr>
        <a:xfrm>
          <a:off x="0" y="0"/>
          <a:ext cx="8589873" cy="63317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Transparency:</a:t>
          </a:r>
          <a:r>
            <a:rPr lang="en-US" sz="1600" b="0" i="0" kern="1200" dirty="0"/>
            <a:t> Increased visibility and public auditability of transactions and data.</a:t>
          </a:r>
          <a:endParaRPr lang="en-US" sz="1600" kern="1200" dirty="0"/>
        </a:p>
      </dsp:txBody>
      <dsp:txXfrm>
        <a:off x="18545" y="18545"/>
        <a:ext cx="7832546" cy="596085"/>
      </dsp:txXfrm>
    </dsp:sp>
    <dsp:sp modelId="{8CB24658-17E2-4160-BB70-863C3F9883CE}">
      <dsp:nvSpPr>
        <dsp:cNvPr id="0" name=""/>
        <dsp:cNvSpPr/>
      </dsp:nvSpPr>
      <dsp:spPr>
        <a:xfrm>
          <a:off x="641451" y="721116"/>
          <a:ext cx="8589873" cy="633175"/>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Resilience:</a:t>
          </a:r>
          <a:r>
            <a:rPr lang="en-US" sz="1600" b="0" i="0" kern="1200" dirty="0"/>
            <a:t> No single point of failure makes the network resistant to censorship and outages.</a:t>
          </a:r>
          <a:endParaRPr lang="en-US" sz="1600" kern="1200" dirty="0"/>
        </a:p>
      </dsp:txBody>
      <dsp:txXfrm>
        <a:off x="659996" y="739661"/>
        <a:ext cx="7499767" cy="596085"/>
      </dsp:txXfrm>
    </dsp:sp>
    <dsp:sp modelId="{B5095AA0-9132-498B-BA7F-AAC287D67AB0}">
      <dsp:nvSpPr>
        <dsp:cNvPr id="0" name=""/>
        <dsp:cNvSpPr/>
      </dsp:nvSpPr>
      <dsp:spPr>
        <a:xfrm>
          <a:off x="1282903" y="1442233"/>
          <a:ext cx="8589873" cy="633175"/>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Security:</a:t>
          </a:r>
          <a:r>
            <a:rPr lang="en-US" sz="1600" b="0" i="0" kern="1200" dirty="0"/>
            <a:t> Data encryption and distributed storage enhance security and privacy.</a:t>
          </a:r>
        </a:p>
      </dsp:txBody>
      <dsp:txXfrm>
        <a:off x="1301448" y="1460778"/>
        <a:ext cx="7499767" cy="596085"/>
      </dsp:txXfrm>
    </dsp:sp>
    <dsp:sp modelId="{E2087C80-7066-48BA-9D0E-E082F67F3C11}">
      <dsp:nvSpPr>
        <dsp:cNvPr id="0" name=""/>
        <dsp:cNvSpPr/>
      </dsp:nvSpPr>
      <dsp:spPr>
        <a:xfrm>
          <a:off x="1924354" y="2163349"/>
          <a:ext cx="8589873" cy="63317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Empowerment:</a:t>
          </a:r>
          <a:r>
            <a:rPr lang="en-US" sz="1600" b="0" i="0" kern="1200" dirty="0"/>
            <a:t> Users control their data and participate in network governance.</a:t>
          </a:r>
        </a:p>
      </dsp:txBody>
      <dsp:txXfrm>
        <a:off x="1942899" y="2181894"/>
        <a:ext cx="7499767" cy="596085"/>
      </dsp:txXfrm>
    </dsp:sp>
    <dsp:sp modelId="{E06772D0-8150-48DA-9A48-F05AB34CF9D8}">
      <dsp:nvSpPr>
        <dsp:cNvPr id="0" name=""/>
        <dsp:cNvSpPr/>
      </dsp:nvSpPr>
      <dsp:spPr>
        <a:xfrm>
          <a:off x="2565806" y="2884466"/>
          <a:ext cx="8589873" cy="63317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Innovation:</a:t>
          </a:r>
          <a:r>
            <a:rPr lang="en-US" sz="1600" b="0" i="0" kern="1200" dirty="0"/>
            <a:t> Open and collaborative environment fosters innovation and new applications.</a:t>
          </a:r>
        </a:p>
      </dsp:txBody>
      <dsp:txXfrm>
        <a:off x="2584351" y="2903011"/>
        <a:ext cx="7499767" cy="596085"/>
      </dsp:txXfrm>
    </dsp:sp>
    <dsp:sp modelId="{C924DA35-162F-4C3B-BA12-D684A41BEA05}">
      <dsp:nvSpPr>
        <dsp:cNvPr id="0" name=""/>
        <dsp:cNvSpPr/>
      </dsp:nvSpPr>
      <dsp:spPr>
        <a:xfrm>
          <a:off x="8178309" y="462569"/>
          <a:ext cx="411564" cy="411564"/>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8270911" y="462569"/>
        <a:ext cx="226360" cy="309702"/>
      </dsp:txXfrm>
    </dsp:sp>
    <dsp:sp modelId="{22DF2727-E6A4-4324-B08A-3B4FFD1CE216}">
      <dsp:nvSpPr>
        <dsp:cNvPr id="0" name=""/>
        <dsp:cNvSpPr/>
      </dsp:nvSpPr>
      <dsp:spPr>
        <a:xfrm>
          <a:off x="8819761" y="1183686"/>
          <a:ext cx="411564" cy="411564"/>
        </a:xfrm>
        <a:prstGeom prst="downArrow">
          <a:avLst>
            <a:gd name="adj1" fmla="val 55000"/>
            <a:gd name="adj2" fmla="val 45000"/>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8912363" y="1183686"/>
        <a:ext cx="226360" cy="309702"/>
      </dsp:txXfrm>
    </dsp:sp>
    <dsp:sp modelId="{80CB1F5B-3E70-4C49-B49E-6EF516682248}">
      <dsp:nvSpPr>
        <dsp:cNvPr id="0" name=""/>
        <dsp:cNvSpPr/>
      </dsp:nvSpPr>
      <dsp:spPr>
        <a:xfrm>
          <a:off x="9461212" y="1894250"/>
          <a:ext cx="411564" cy="411564"/>
        </a:xfrm>
        <a:prstGeom prst="downArrow">
          <a:avLst>
            <a:gd name="adj1" fmla="val 55000"/>
            <a:gd name="adj2" fmla="val 45000"/>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9553814" y="1894250"/>
        <a:ext cx="226360" cy="309702"/>
      </dsp:txXfrm>
    </dsp:sp>
    <dsp:sp modelId="{F517F019-D0CA-463D-8F78-52A3E6D0A9A7}">
      <dsp:nvSpPr>
        <dsp:cNvPr id="0" name=""/>
        <dsp:cNvSpPr/>
      </dsp:nvSpPr>
      <dsp:spPr>
        <a:xfrm>
          <a:off x="10102664" y="2622402"/>
          <a:ext cx="411564" cy="411564"/>
        </a:xfrm>
        <a:prstGeom prst="downArrow">
          <a:avLst>
            <a:gd name="adj1" fmla="val 55000"/>
            <a:gd name="adj2" fmla="val 45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10195266" y="2622402"/>
        <a:ext cx="226360" cy="309702"/>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12C61C-1205-43BB-A1C2-18E16B527758}" type="datetimeFigureOut">
              <a:rPr lang="en-US" smtClean="0"/>
              <a:t>3/14/2024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367EA-C6A3-4729-91EC-8F602A7DA67E}" type="slidenum">
              <a:rPr lang="en-US" smtClean="0"/>
              <a:t>‹#›</a:t>
            </a:fld>
            <a:endParaRPr lang="en-US"/>
          </a:p>
        </p:txBody>
      </p:sp>
    </p:spTree>
    <p:extLst>
      <p:ext uri="{BB962C8B-B14F-4D97-AF65-F5344CB8AC3E}">
        <p14:creationId xmlns:p14="http://schemas.microsoft.com/office/powerpoint/2010/main" val="517782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0367EA-C6A3-4729-91EC-8F602A7DA67E}" type="slidenum">
              <a:rPr lang="en-US" smtClean="0"/>
              <a:t>22</a:t>
            </a:fld>
            <a:endParaRPr lang="en-US"/>
          </a:p>
        </p:txBody>
      </p:sp>
    </p:spTree>
    <p:extLst>
      <p:ext uri="{BB962C8B-B14F-4D97-AF65-F5344CB8AC3E}">
        <p14:creationId xmlns:p14="http://schemas.microsoft.com/office/powerpoint/2010/main" val="28313153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79542-815B-B887-5C09-0B24864AF4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28CB1C-242A-A54E-3A95-4654D7D2BA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47CE24-73B9-03DC-DCF5-DF8FA86CB29F}"/>
              </a:ext>
            </a:extLst>
          </p:cNvPr>
          <p:cNvSpPr>
            <a:spLocks noGrp="1"/>
          </p:cNvSpPr>
          <p:nvPr>
            <p:ph type="body" idx="1"/>
          </p:nvPr>
        </p:nvSpPr>
        <p:spPr/>
        <p:txBody>
          <a:bodyPr/>
          <a:lstStyle/>
          <a:p>
            <a:r>
              <a:rPr lang="en-US" dirty="0"/>
              <a:t>Talk about ETH Forks and 51%</a:t>
            </a:r>
          </a:p>
        </p:txBody>
      </p:sp>
      <p:sp>
        <p:nvSpPr>
          <p:cNvPr id="4" name="Slide Number Placeholder 3">
            <a:extLst>
              <a:ext uri="{FF2B5EF4-FFF2-40B4-BE49-F238E27FC236}">
                <a16:creationId xmlns:a16="http://schemas.microsoft.com/office/drawing/2014/main" id="{033D4614-D4DE-EAE6-A1BA-807B67B0B9FC}"/>
              </a:ext>
            </a:extLst>
          </p:cNvPr>
          <p:cNvSpPr>
            <a:spLocks noGrp="1"/>
          </p:cNvSpPr>
          <p:nvPr>
            <p:ph type="sldNum" sz="quarter" idx="5"/>
          </p:nvPr>
        </p:nvSpPr>
        <p:spPr/>
        <p:txBody>
          <a:bodyPr/>
          <a:lstStyle/>
          <a:p>
            <a:fld id="{770367EA-C6A3-4729-91EC-8F602A7DA67E}" type="slidenum">
              <a:rPr lang="en-US" smtClean="0"/>
              <a:t>35</a:t>
            </a:fld>
            <a:endParaRPr lang="en-US"/>
          </a:p>
        </p:txBody>
      </p:sp>
    </p:spTree>
    <p:extLst>
      <p:ext uri="{BB962C8B-B14F-4D97-AF65-F5344CB8AC3E}">
        <p14:creationId xmlns:p14="http://schemas.microsoft.com/office/powerpoint/2010/main" val="9192976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https://www.ledger.com/academy/blockchain/what-is-proof-of-stake</a:t>
            </a:r>
          </a:p>
        </p:txBody>
      </p:sp>
      <p:sp>
        <p:nvSpPr>
          <p:cNvPr id="4" name="Slide Number Placeholder 3"/>
          <p:cNvSpPr>
            <a:spLocks noGrp="1"/>
          </p:cNvSpPr>
          <p:nvPr>
            <p:ph type="sldNum" sz="quarter" idx="5"/>
          </p:nvPr>
        </p:nvSpPr>
        <p:spPr/>
        <p:txBody>
          <a:bodyPr/>
          <a:lstStyle/>
          <a:p>
            <a:fld id="{770367EA-C6A3-4729-91EC-8F602A7DA67E}" type="slidenum">
              <a:rPr lang="en-US" smtClean="0"/>
              <a:t>39</a:t>
            </a:fld>
            <a:endParaRPr lang="en-US"/>
          </a:p>
        </p:txBody>
      </p:sp>
    </p:spTree>
    <p:extLst>
      <p:ext uri="{BB962C8B-B14F-4D97-AF65-F5344CB8AC3E}">
        <p14:creationId xmlns:p14="http://schemas.microsoft.com/office/powerpoint/2010/main" val="7542483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635AEE-4BC1-2B19-545E-2B3A2170F4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4BB687-3910-FF6B-AA45-D2C4D5F869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B12497-D293-BBC0-BC9B-E12B79DF5FB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6B43C4C-E6AE-B924-89D6-1D2A90B74ED1}"/>
              </a:ext>
            </a:extLst>
          </p:cNvPr>
          <p:cNvSpPr>
            <a:spLocks noGrp="1"/>
          </p:cNvSpPr>
          <p:nvPr>
            <p:ph type="sldNum" sz="quarter" idx="5"/>
          </p:nvPr>
        </p:nvSpPr>
        <p:spPr/>
        <p:txBody>
          <a:bodyPr/>
          <a:lstStyle/>
          <a:p>
            <a:fld id="{770367EA-C6A3-4729-91EC-8F602A7DA67E}" type="slidenum">
              <a:rPr lang="en-US" smtClean="0"/>
              <a:t>40</a:t>
            </a:fld>
            <a:endParaRPr lang="en-US"/>
          </a:p>
        </p:txBody>
      </p:sp>
    </p:spTree>
    <p:extLst>
      <p:ext uri="{BB962C8B-B14F-4D97-AF65-F5344CB8AC3E}">
        <p14:creationId xmlns:p14="http://schemas.microsoft.com/office/powerpoint/2010/main" val="1994470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91F603-DF12-FD1C-3D3D-ABD07BFF35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C4F2DF-CAA0-BEC0-DBE7-F80308F4B7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8F030F-8617-671E-1EFF-EE9F46B265C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A0645A8-FD9E-F0FD-F174-34AE673787D6}"/>
              </a:ext>
            </a:extLst>
          </p:cNvPr>
          <p:cNvSpPr>
            <a:spLocks noGrp="1"/>
          </p:cNvSpPr>
          <p:nvPr>
            <p:ph type="sldNum" sz="quarter" idx="5"/>
          </p:nvPr>
        </p:nvSpPr>
        <p:spPr/>
        <p:txBody>
          <a:bodyPr/>
          <a:lstStyle/>
          <a:p>
            <a:fld id="{770367EA-C6A3-4729-91EC-8F602A7DA67E}" type="slidenum">
              <a:rPr lang="en-US" smtClean="0"/>
              <a:t>23</a:t>
            </a:fld>
            <a:endParaRPr lang="en-US"/>
          </a:p>
        </p:txBody>
      </p:sp>
    </p:spTree>
    <p:extLst>
      <p:ext uri="{BB962C8B-B14F-4D97-AF65-F5344CB8AC3E}">
        <p14:creationId xmlns:p14="http://schemas.microsoft.com/office/powerpoint/2010/main" val="2378273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6F539C-DB81-11BE-0C1D-663F2E35D3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3EB500-0C93-473F-4375-2DDF52EF9B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6FBFBB-0D14-8A13-AC7D-15F8F891C7D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21064EB-062D-5579-4AFB-24EB178D1DC7}"/>
              </a:ext>
            </a:extLst>
          </p:cNvPr>
          <p:cNvSpPr>
            <a:spLocks noGrp="1"/>
          </p:cNvSpPr>
          <p:nvPr>
            <p:ph type="sldNum" sz="quarter" idx="5"/>
          </p:nvPr>
        </p:nvSpPr>
        <p:spPr/>
        <p:txBody>
          <a:bodyPr/>
          <a:lstStyle/>
          <a:p>
            <a:fld id="{770367EA-C6A3-4729-91EC-8F602A7DA67E}" type="slidenum">
              <a:rPr lang="en-US" smtClean="0"/>
              <a:t>24</a:t>
            </a:fld>
            <a:endParaRPr lang="en-US"/>
          </a:p>
        </p:txBody>
      </p:sp>
    </p:spTree>
    <p:extLst>
      <p:ext uri="{BB962C8B-B14F-4D97-AF65-F5344CB8AC3E}">
        <p14:creationId xmlns:p14="http://schemas.microsoft.com/office/powerpoint/2010/main" val="169050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https://etherscan.io/</a:t>
            </a:r>
          </a:p>
        </p:txBody>
      </p:sp>
      <p:sp>
        <p:nvSpPr>
          <p:cNvPr id="4" name="Slide Number Placeholder 3"/>
          <p:cNvSpPr>
            <a:spLocks noGrp="1"/>
          </p:cNvSpPr>
          <p:nvPr>
            <p:ph type="sldNum" sz="quarter" idx="5"/>
          </p:nvPr>
        </p:nvSpPr>
        <p:spPr/>
        <p:txBody>
          <a:bodyPr/>
          <a:lstStyle/>
          <a:p>
            <a:fld id="{770367EA-C6A3-4729-91EC-8F602A7DA67E}" type="slidenum">
              <a:rPr lang="en-US" smtClean="0"/>
              <a:t>26</a:t>
            </a:fld>
            <a:endParaRPr lang="en-US"/>
          </a:p>
        </p:txBody>
      </p:sp>
    </p:spTree>
    <p:extLst>
      <p:ext uri="{BB962C8B-B14F-4D97-AF65-F5344CB8AC3E}">
        <p14:creationId xmlns:p14="http://schemas.microsoft.com/office/powerpoint/2010/main" val="18158225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https://andersbrownworth.com/blockchain/distributed</a:t>
            </a:r>
          </a:p>
        </p:txBody>
      </p:sp>
      <p:sp>
        <p:nvSpPr>
          <p:cNvPr id="4" name="Slide Number Placeholder 3"/>
          <p:cNvSpPr>
            <a:spLocks noGrp="1"/>
          </p:cNvSpPr>
          <p:nvPr>
            <p:ph type="sldNum" sz="quarter" idx="5"/>
          </p:nvPr>
        </p:nvSpPr>
        <p:spPr/>
        <p:txBody>
          <a:bodyPr/>
          <a:lstStyle/>
          <a:p>
            <a:fld id="{770367EA-C6A3-4729-91EC-8F602A7DA67E}" type="slidenum">
              <a:rPr lang="en-US" smtClean="0"/>
              <a:t>27</a:t>
            </a:fld>
            <a:endParaRPr lang="en-US"/>
          </a:p>
        </p:txBody>
      </p:sp>
    </p:spTree>
    <p:extLst>
      <p:ext uri="{BB962C8B-B14F-4D97-AF65-F5344CB8AC3E}">
        <p14:creationId xmlns:p14="http://schemas.microsoft.com/office/powerpoint/2010/main" val="1762435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https://learnmeabitcoin.com/technical/longest-chain</a:t>
            </a:r>
          </a:p>
        </p:txBody>
      </p:sp>
      <p:sp>
        <p:nvSpPr>
          <p:cNvPr id="4" name="Slide Number Placeholder 3"/>
          <p:cNvSpPr>
            <a:spLocks noGrp="1"/>
          </p:cNvSpPr>
          <p:nvPr>
            <p:ph type="sldNum" sz="quarter" idx="5"/>
          </p:nvPr>
        </p:nvSpPr>
        <p:spPr/>
        <p:txBody>
          <a:bodyPr/>
          <a:lstStyle/>
          <a:p>
            <a:fld id="{770367EA-C6A3-4729-91EC-8F602A7DA67E}" type="slidenum">
              <a:rPr lang="en-US" smtClean="0"/>
              <a:t>31</a:t>
            </a:fld>
            <a:endParaRPr lang="en-US"/>
          </a:p>
        </p:txBody>
      </p:sp>
    </p:spTree>
    <p:extLst>
      <p:ext uri="{BB962C8B-B14F-4D97-AF65-F5344CB8AC3E}">
        <p14:creationId xmlns:p14="http://schemas.microsoft.com/office/powerpoint/2010/main" val="2676373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1C921-CAC8-FF62-A1E5-7B485B53D2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BED45B-A06F-CB91-0C50-D5A09B123F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B77B9B-47CA-D32E-7703-2F4C5303522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B1CAE29-8498-A882-1039-31DC9C88BB2E}"/>
              </a:ext>
            </a:extLst>
          </p:cNvPr>
          <p:cNvSpPr>
            <a:spLocks noGrp="1"/>
          </p:cNvSpPr>
          <p:nvPr>
            <p:ph type="sldNum" sz="quarter" idx="5"/>
          </p:nvPr>
        </p:nvSpPr>
        <p:spPr/>
        <p:txBody>
          <a:bodyPr/>
          <a:lstStyle/>
          <a:p>
            <a:fld id="{770367EA-C6A3-4729-91EC-8F602A7DA67E}" type="slidenum">
              <a:rPr lang="en-US" smtClean="0"/>
              <a:t>32</a:t>
            </a:fld>
            <a:endParaRPr lang="en-US"/>
          </a:p>
        </p:txBody>
      </p:sp>
    </p:spTree>
    <p:extLst>
      <p:ext uri="{BB962C8B-B14F-4D97-AF65-F5344CB8AC3E}">
        <p14:creationId xmlns:p14="http://schemas.microsoft.com/office/powerpoint/2010/main" val="24516277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70456C-7CB7-ADA0-A3EF-3F689124E3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454601-3BC3-49FB-CFF0-0445DFAF07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5E867F-4BD2-1319-7C4C-AA6A0A52CEC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482E79A-D86D-8139-29D7-F866D25DD219}"/>
              </a:ext>
            </a:extLst>
          </p:cNvPr>
          <p:cNvSpPr>
            <a:spLocks noGrp="1"/>
          </p:cNvSpPr>
          <p:nvPr>
            <p:ph type="sldNum" sz="quarter" idx="5"/>
          </p:nvPr>
        </p:nvSpPr>
        <p:spPr/>
        <p:txBody>
          <a:bodyPr/>
          <a:lstStyle/>
          <a:p>
            <a:fld id="{770367EA-C6A3-4729-91EC-8F602A7DA67E}" type="slidenum">
              <a:rPr lang="en-US" smtClean="0"/>
              <a:t>33</a:t>
            </a:fld>
            <a:endParaRPr lang="en-US"/>
          </a:p>
        </p:txBody>
      </p:sp>
    </p:spTree>
    <p:extLst>
      <p:ext uri="{BB962C8B-B14F-4D97-AF65-F5344CB8AC3E}">
        <p14:creationId xmlns:p14="http://schemas.microsoft.com/office/powerpoint/2010/main" val="3374087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B7EA8-6445-2F82-C944-32E5D23641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19998A-0C6A-3DA2-C1F5-10F21D6668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113E2A-69AB-DDC3-BA67-C5CC3C50005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8500BF-06A1-92CA-5768-7F5567D5E6D2}"/>
              </a:ext>
            </a:extLst>
          </p:cNvPr>
          <p:cNvSpPr>
            <a:spLocks noGrp="1"/>
          </p:cNvSpPr>
          <p:nvPr>
            <p:ph type="sldNum" sz="quarter" idx="5"/>
          </p:nvPr>
        </p:nvSpPr>
        <p:spPr/>
        <p:txBody>
          <a:bodyPr/>
          <a:lstStyle/>
          <a:p>
            <a:fld id="{770367EA-C6A3-4729-91EC-8F602A7DA67E}" type="slidenum">
              <a:rPr lang="en-US" smtClean="0"/>
              <a:t>34</a:t>
            </a:fld>
            <a:endParaRPr lang="en-US"/>
          </a:p>
        </p:txBody>
      </p:sp>
    </p:spTree>
    <p:extLst>
      <p:ext uri="{BB962C8B-B14F-4D97-AF65-F5344CB8AC3E}">
        <p14:creationId xmlns:p14="http://schemas.microsoft.com/office/powerpoint/2010/main" val="198810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5E7AA473-D82F-4EFF-9DF7-AE6D83C51288}" type="datetime1">
              <a:rPr lang="en-US" smtClean="0"/>
              <a:t>3/14/2024</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3284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1E12F1F0-FE2D-4C1C-B320-8CB9BE735F0F}" type="datetime1">
              <a:rPr lang="en-US" smtClean="0"/>
              <a:t>3/14/2024</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511966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7BD47B-C187-494C-812F-46BE0040B915}"/>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2CF1B96C-10FD-4EBC-9029-9652B7535D02}" type="datetime1">
              <a:rPr lang="en-US" smtClean="0"/>
              <a:t>3/14/2024</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2663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14878474-CC00-4A95-9D50-A41C12D1EEC4}" type="datetime1">
              <a:rPr lang="en-US" smtClean="0"/>
              <a:t>3/14/2024</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869634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7F38C8B4-7FBB-408F-BDB9-F0496874AFB2}" type="datetime1">
              <a:rPr lang="en-US" smtClean="0"/>
              <a:t>3/14/2024</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980517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2BB8EE20-A5E2-47D3-8F6D-A2BA7AB2E093}" type="datetime1">
              <a:rPr lang="en-US" smtClean="0"/>
              <a:t>3/14/2024</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837297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F4AA536-072F-4374-926E-17E038EC7E98}"/>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3382CF99-132F-413F-B7EF-71A5C33F2ED6}" type="datetime1">
              <a:rPr lang="en-US" smtClean="0"/>
              <a:t>3/14/2024</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241892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1F17AE06-98E0-4D9F-A059-92C3548821BB}" type="datetime1">
              <a:rPr lang="en-US" smtClean="0"/>
              <a:t>3/14/2024</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583195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FFBA00CA-3DDC-4705-B840-978EF5EA0707}" type="datetime1">
              <a:rPr lang="en-US" smtClean="0"/>
              <a:t>3/14/2024</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960815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FC366D49-0BBA-4C5A-AD96-6448CA63451A}" type="datetime1">
              <a:rPr lang="en-US" smtClean="0"/>
              <a:t>3/14/2024</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9627905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4F4EB293-A316-472D-A8B4-6947CF1A12B7}" type="datetime1">
              <a:rPr lang="en-US" smtClean="0"/>
              <a:t>3/14/2024</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cxnSp>
        <p:nvCxnSpPr>
          <p:cNvPr id="9" name="Straight Connector 8">
            <a:extLst>
              <a:ext uri="{FF2B5EF4-FFF2-40B4-BE49-F238E27FC236}">
                <a16:creationId xmlns:a16="http://schemas.microsoft.com/office/drawing/2014/main" id="{E51E4AC6-B446-4768-97EF-CA4B8261433B}"/>
              </a:ext>
            </a:extLst>
          </p:cNvPr>
          <p:cNvCxnSpPr>
            <a:cxnSpLocks/>
          </p:cNvCxnSpPr>
          <p:nvPr/>
        </p:nvCxnSpPr>
        <p:spPr>
          <a:xfrm>
            <a:off x="11689174" y="2172428"/>
            <a:ext cx="0" cy="335474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8610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734BCCD4-CEB1-405B-A443-DD9CBCBEA552}" type="datetime1">
              <a:rPr lang="en-US" smtClean="0"/>
              <a:t>3/14/2024</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260054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nakamotoinstitute.org/bitcoin/"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www.ledger.com/academy/what-is-a-blockchain-validator"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www.ledger.com/academy/topics/blockchain/what-is-slashing"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BEC44CD-E290-4D60-A056-5BA05B182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close-up of a network&#10;&#10;Description automatically generated">
            <a:extLst>
              <a:ext uri="{FF2B5EF4-FFF2-40B4-BE49-F238E27FC236}">
                <a16:creationId xmlns:a16="http://schemas.microsoft.com/office/drawing/2014/main" id="{91EA4558-78DB-4255-C93D-9F4063205C1B}"/>
              </a:ext>
            </a:extLst>
          </p:cNvPr>
          <p:cNvPicPr>
            <a:picLocks noChangeAspect="1"/>
          </p:cNvPicPr>
          <p:nvPr/>
        </p:nvPicPr>
        <p:blipFill rotWithShape="1">
          <a:blip r:embed="rId2">
            <a:alphaModFix amt="40000"/>
          </a:blip>
          <a:srcRect t="6266" b="3372"/>
          <a:stretch/>
        </p:blipFill>
        <p:spPr>
          <a:xfrm>
            <a:off x="-2" y="-4"/>
            <a:ext cx="12192001" cy="6858001"/>
          </a:xfrm>
          <a:prstGeom prst="rect">
            <a:avLst/>
          </a:prstGeom>
        </p:spPr>
      </p:pic>
      <p:sp>
        <p:nvSpPr>
          <p:cNvPr id="2" name="Title 1">
            <a:extLst>
              <a:ext uri="{FF2B5EF4-FFF2-40B4-BE49-F238E27FC236}">
                <a16:creationId xmlns:a16="http://schemas.microsoft.com/office/drawing/2014/main" id="{6B4D8504-F1EA-6B11-95AE-7F63FFC15CFA}"/>
              </a:ext>
            </a:extLst>
          </p:cNvPr>
          <p:cNvSpPr>
            <a:spLocks noGrp="1"/>
          </p:cNvSpPr>
          <p:nvPr>
            <p:ph type="ctrTitle"/>
          </p:nvPr>
        </p:nvSpPr>
        <p:spPr>
          <a:xfrm>
            <a:off x="517870" y="978408"/>
            <a:ext cx="5021182" cy="2334248"/>
          </a:xfrm>
        </p:spPr>
        <p:txBody>
          <a:bodyPr anchor="t">
            <a:normAutofit/>
          </a:bodyPr>
          <a:lstStyle/>
          <a:p>
            <a:r>
              <a:rPr lang="en-US">
                <a:solidFill>
                  <a:srgbClr val="FFFFFF"/>
                </a:solidFill>
              </a:rPr>
              <a:t>Blockchain</a:t>
            </a:r>
          </a:p>
        </p:txBody>
      </p:sp>
      <p:sp>
        <p:nvSpPr>
          <p:cNvPr id="3" name="Subtitle 2">
            <a:extLst>
              <a:ext uri="{FF2B5EF4-FFF2-40B4-BE49-F238E27FC236}">
                <a16:creationId xmlns:a16="http://schemas.microsoft.com/office/drawing/2014/main" id="{061EED2E-B8A4-001D-A36A-C229EDE70069}"/>
              </a:ext>
            </a:extLst>
          </p:cNvPr>
          <p:cNvSpPr>
            <a:spLocks noGrp="1"/>
          </p:cNvSpPr>
          <p:nvPr>
            <p:ph type="subTitle" idx="1"/>
          </p:nvPr>
        </p:nvSpPr>
        <p:spPr>
          <a:xfrm>
            <a:off x="6652366" y="4017818"/>
            <a:ext cx="5040785" cy="1828799"/>
          </a:xfrm>
        </p:spPr>
        <p:txBody>
          <a:bodyPr anchor="b">
            <a:normAutofit/>
          </a:bodyPr>
          <a:lstStyle/>
          <a:p>
            <a:r>
              <a:rPr lang="en-US" dirty="0">
                <a:solidFill>
                  <a:srgbClr val="FFFFFF"/>
                </a:solidFill>
              </a:rPr>
              <a:t>Introduction to blockchain and principles of Decentralizations</a:t>
            </a:r>
          </a:p>
        </p:txBody>
      </p:sp>
      <p:sp>
        <p:nvSpPr>
          <p:cNvPr id="13" name="Rectangle 1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1189494-2B67-46D2-93D6-A122A09BF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27647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56641-8C86-A134-00C2-B686661CB686}"/>
              </a:ext>
            </a:extLst>
          </p:cNvPr>
          <p:cNvSpPr>
            <a:spLocks noGrp="1"/>
          </p:cNvSpPr>
          <p:nvPr>
            <p:ph type="title"/>
          </p:nvPr>
        </p:nvSpPr>
        <p:spPr>
          <a:xfrm>
            <a:off x="517870" y="978409"/>
            <a:ext cx="5021182" cy="1145360"/>
          </a:xfrm>
        </p:spPr>
        <p:txBody>
          <a:bodyPr/>
          <a:lstStyle/>
          <a:p>
            <a:r>
              <a:rPr lang="en-US" dirty="0"/>
              <a:t>Cont.</a:t>
            </a:r>
          </a:p>
        </p:txBody>
      </p:sp>
      <p:sp>
        <p:nvSpPr>
          <p:cNvPr id="3" name="Content Placeholder 2">
            <a:extLst>
              <a:ext uri="{FF2B5EF4-FFF2-40B4-BE49-F238E27FC236}">
                <a16:creationId xmlns:a16="http://schemas.microsoft.com/office/drawing/2014/main" id="{37417EE2-E081-F2CF-06C3-87FE58F5F457}"/>
              </a:ext>
            </a:extLst>
          </p:cNvPr>
          <p:cNvSpPr>
            <a:spLocks noGrp="1"/>
          </p:cNvSpPr>
          <p:nvPr>
            <p:ph idx="1"/>
          </p:nvPr>
        </p:nvSpPr>
        <p:spPr>
          <a:xfrm>
            <a:off x="707923" y="2123769"/>
            <a:ext cx="10726993" cy="3715952"/>
          </a:xfrm>
        </p:spPr>
        <p:txBody>
          <a:bodyPr vert="horz" lIns="91440" tIns="45720" rIns="91440" bIns="45720" rtlCol="0" anchor="t">
            <a:normAutofit lnSpcReduction="10000"/>
          </a:bodyPr>
          <a:lstStyle/>
          <a:p>
            <a:pPr algn="l"/>
            <a:r>
              <a:rPr lang="en-US" b="0" i="0" dirty="0">
                <a:solidFill>
                  <a:srgbClr val="1F1F1F"/>
                </a:solidFill>
                <a:effectLst/>
                <a:latin typeface="Google Sans"/>
              </a:rPr>
              <a:t>Blockchain is a digital ledger shared across a network of computers, storing information in </a:t>
            </a:r>
            <a:r>
              <a:rPr lang="en-US" b="1" i="0" dirty="0">
                <a:solidFill>
                  <a:srgbClr val="1F1F1F"/>
                </a:solidFill>
                <a:effectLst/>
                <a:latin typeface="Google Sans"/>
              </a:rPr>
              <a:t>blocks</a:t>
            </a:r>
            <a:r>
              <a:rPr lang="en-US" b="0" i="0" dirty="0">
                <a:solidFill>
                  <a:srgbClr val="1F1F1F"/>
                </a:solidFill>
                <a:effectLst/>
                <a:latin typeface="Google Sans"/>
              </a:rPr>
              <a:t> chained together cryptographically. Each block contains data and a unique reference to the previous block, creating an </a:t>
            </a:r>
            <a:r>
              <a:rPr lang="en-US" b="1" i="0" dirty="0">
                <a:solidFill>
                  <a:srgbClr val="1F1F1F"/>
                </a:solidFill>
                <a:effectLst/>
                <a:latin typeface="Google Sans"/>
              </a:rPr>
              <a:t>immutable record</a:t>
            </a:r>
            <a:r>
              <a:rPr lang="en-US" b="0" i="0" dirty="0">
                <a:solidFill>
                  <a:srgbClr val="1F1F1F"/>
                </a:solidFill>
                <a:effectLst/>
                <a:latin typeface="Google Sans"/>
              </a:rPr>
              <a:t>.</a:t>
            </a:r>
          </a:p>
          <a:p>
            <a:r>
              <a:rPr lang="en-US" dirty="0">
                <a:solidFill>
                  <a:srgbClr val="1F1F1F"/>
                </a:solidFill>
                <a:ea typeface="+mn-lt"/>
                <a:cs typeface="+mn-lt"/>
              </a:rPr>
              <a:t>Blockchain is a decentralized database that keeps records of all transactions secure.</a:t>
            </a:r>
          </a:p>
          <a:p>
            <a:pPr algn="l"/>
            <a:r>
              <a:rPr lang="en-US" b="0" i="0" dirty="0">
                <a:solidFill>
                  <a:srgbClr val="1F1F1F"/>
                </a:solidFill>
                <a:effectLst/>
                <a:latin typeface="Google Sans"/>
              </a:rPr>
              <a:t>Highlight key features:</a:t>
            </a:r>
          </a:p>
          <a:p>
            <a:pPr marL="742950" lvl="1" indent="-285750" algn="l">
              <a:buFont typeface="Arial" panose="020B0604020202020204" pitchFamily="34" charset="0"/>
              <a:buChar char="•"/>
            </a:pPr>
            <a:r>
              <a:rPr lang="en-US" b="1" i="0" dirty="0">
                <a:solidFill>
                  <a:srgbClr val="1F1F1F"/>
                </a:solidFill>
                <a:effectLst/>
                <a:latin typeface="Google Sans"/>
              </a:rPr>
              <a:t>Decentralization:</a:t>
            </a:r>
            <a:r>
              <a:rPr lang="en-US" b="0" i="0" dirty="0">
                <a:solidFill>
                  <a:srgbClr val="1F1F1F"/>
                </a:solidFill>
                <a:effectLst/>
                <a:latin typeface="Google Sans"/>
              </a:rPr>
              <a:t> No single entity controls the network, promoting trust and reducing reliance on central authorities.</a:t>
            </a:r>
          </a:p>
          <a:p>
            <a:pPr marL="742950" lvl="1" indent="-285750" algn="l">
              <a:buFont typeface="Arial" panose="020B0604020202020204" pitchFamily="34" charset="0"/>
              <a:buChar char="•"/>
            </a:pPr>
            <a:r>
              <a:rPr lang="en-US" b="1" i="0" dirty="0">
                <a:solidFill>
                  <a:srgbClr val="1F1F1F"/>
                </a:solidFill>
                <a:effectLst/>
                <a:latin typeface="Google Sans"/>
              </a:rPr>
              <a:t>Immutability:</a:t>
            </a:r>
            <a:r>
              <a:rPr lang="en-US" b="0" i="0" dirty="0">
                <a:solidFill>
                  <a:srgbClr val="1F1F1F"/>
                </a:solidFill>
                <a:effectLst/>
                <a:latin typeface="Google Sans"/>
              </a:rPr>
              <a:t> Records are tamper-proof, ensuring data integrity and security.</a:t>
            </a:r>
          </a:p>
          <a:p>
            <a:pPr marL="742950" lvl="1" indent="-285750" algn="l">
              <a:buFont typeface="Arial" panose="020B0604020202020204" pitchFamily="34" charset="0"/>
              <a:buChar char="•"/>
            </a:pPr>
            <a:r>
              <a:rPr lang="en-US" b="1" i="0" dirty="0">
                <a:solidFill>
                  <a:srgbClr val="1F1F1F"/>
                </a:solidFill>
                <a:effectLst/>
                <a:latin typeface="Google Sans"/>
              </a:rPr>
              <a:t>Transparency:</a:t>
            </a:r>
            <a:r>
              <a:rPr lang="en-US" b="0" i="0" dirty="0">
                <a:solidFill>
                  <a:srgbClr val="1F1F1F"/>
                </a:solidFill>
                <a:effectLst/>
                <a:latin typeface="Google Sans"/>
              </a:rPr>
              <a:t> All participants have access to the ledger, fostering trust and accountability.</a:t>
            </a:r>
          </a:p>
          <a:p>
            <a:pPr marL="742950" lvl="1" indent="-285750" algn="l">
              <a:buFont typeface="Arial" panose="020B0604020202020204" pitchFamily="34" charset="0"/>
              <a:buChar char="•"/>
            </a:pPr>
            <a:r>
              <a:rPr lang="en-US" b="1" i="0" dirty="0">
                <a:solidFill>
                  <a:srgbClr val="1F1F1F"/>
                </a:solidFill>
                <a:effectLst/>
                <a:latin typeface="Google Sans"/>
              </a:rPr>
              <a:t>Security:</a:t>
            </a:r>
            <a:r>
              <a:rPr lang="en-US" b="0" i="0" dirty="0">
                <a:solidFill>
                  <a:srgbClr val="1F1F1F"/>
                </a:solidFill>
                <a:effectLst/>
                <a:latin typeface="Google Sans"/>
              </a:rPr>
              <a:t> Cryptography and consensus mechanisms secure transactions and prevent fraud.</a:t>
            </a:r>
          </a:p>
          <a:p>
            <a:endParaRPr lang="en-US" dirty="0"/>
          </a:p>
        </p:txBody>
      </p:sp>
    </p:spTree>
    <p:extLst>
      <p:ext uri="{BB962C8B-B14F-4D97-AF65-F5344CB8AC3E}">
        <p14:creationId xmlns:p14="http://schemas.microsoft.com/office/powerpoint/2010/main" val="222146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56641-8C86-A134-00C2-B686661CB686}"/>
              </a:ext>
            </a:extLst>
          </p:cNvPr>
          <p:cNvSpPr>
            <a:spLocks noGrp="1"/>
          </p:cNvSpPr>
          <p:nvPr>
            <p:ph type="title"/>
          </p:nvPr>
        </p:nvSpPr>
        <p:spPr>
          <a:xfrm>
            <a:off x="517870" y="978409"/>
            <a:ext cx="7881442" cy="1156403"/>
          </a:xfrm>
        </p:spPr>
        <p:txBody>
          <a:bodyPr>
            <a:normAutofit fontScale="90000"/>
          </a:bodyPr>
          <a:lstStyle/>
          <a:p>
            <a:r>
              <a:rPr lang="en-US" b="0" dirty="0">
                <a:ea typeface="+mj-lt"/>
                <a:cs typeface="+mj-lt"/>
              </a:rPr>
              <a:t>How blockchain works </a:t>
            </a:r>
            <a:br>
              <a:rPr lang="en-US" b="0" dirty="0">
                <a:ea typeface="+mj-lt"/>
                <a:cs typeface="+mj-lt"/>
              </a:rPr>
            </a:br>
            <a:endParaRPr lang="en-US" b="0" dirty="0">
              <a:ea typeface="+mj-lt"/>
              <a:cs typeface="+mj-lt"/>
            </a:endParaRPr>
          </a:p>
        </p:txBody>
      </p:sp>
      <p:sp>
        <p:nvSpPr>
          <p:cNvPr id="3" name="Content Placeholder 2">
            <a:extLst>
              <a:ext uri="{FF2B5EF4-FFF2-40B4-BE49-F238E27FC236}">
                <a16:creationId xmlns:a16="http://schemas.microsoft.com/office/drawing/2014/main" id="{37417EE2-E081-F2CF-06C3-87FE58F5F457}"/>
              </a:ext>
            </a:extLst>
          </p:cNvPr>
          <p:cNvSpPr>
            <a:spLocks noGrp="1"/>
          </p:cNvSpPr>
          <p:nvPr>
            <p:ph idx="1"/>
          </p:nvPr>
        </p:nvSpPr>
        <p:spPr>
          <a:xfrm>
            <a:off x="707923" y="2123769"/>
            <a:ext cx="10726993" cy="4246038"/>
          </a:xfrm>
        </p:spPr>
        <p:txBody>
          <a:bodyPr vert="horz" lIns="91440" tIns="45720" rIns="91440" bIns="45720" rtlCol="0" anchor="t">
            <a:normAutofit fontScale="85000" lnSpcReduction="20000"/>
          </a:bodyPr>
          <a:lstStyle/>
          <a:p>
            <a:pPr marL="457200" indent="-457200">
              <a:buAutoNum type="arabicPeriod"/>
            </a:pPr>
            <a:r>
              <a:rPr lang="en-US">
                <a:solidFill>
                  <a:srgbClr val="1F1F1F"/>
                </a:solidFill>
                <a:ea typeface="+mn-lt"/>
                <a:cs typeface="+mn-lt"/>
              </a:rPr>
              <a:t>Transaction preparation: At this stage, party A creates a transaction that includes information including the public address of the receiver, </a:t>
            </a:r>
            <a:r>
              <a:rPr lang="en-US" b="0" i="0">
                <a:solidFill>
                  <a:srgbClr val="1F1F1F"/>
                </a:solidFill>
                <a:effectLst/>
                <a:ea typeface="+mn-lt"/>
                <a:cs typeface="+mn-lt"/>
              </a:rPr>
              <a:t>a </a:t>
            </a:r>
            <a:r>
              <a:rPr lang="en-US">
                <a:solidFill>
                  <a:srgbClr val="1F1F1F"/>
                </a:solidFill>
                <a:ea typeface="+mn-lt"/>
                <a:cs typeface="+mn-lt"/>
              </a:rPr>
              <a:t>source </a:t>
            </a:r>
            <a:r>
              <a:rPr lang="en-US" b="0" i="0">
                <a:solidFill>
                  <a:srgbClr val="1F1F1F"/>
                </a:solidFill>
                <a:effectLst/>
                <a:ea typeface="+mn-lt"/>
                <a:cs typeface="+mn-lt"/>
              </a:rPr>
              <a:t>digital </a:t>
            </a:r>
            <a:r>
              <a:rPr lang="en-US">
                <a:solidFill>
                  <a:srgbClr val="1F1F1F"/>
                </a:solidFill>
                <a:ea typeface="+mn-lt"/>
                <a:cs typeface="+mn-lt"/>
              </a:rPr>
              <a:t>signature</a:t>
            </a:r>
            <a:r>
              <a:rPr lang="en-US" b="0" i="0">
                <a:solidFill>
                  <a:srgbClr val="1F1F1F"/>
                </a:solidFill>
                <a:effectLst/>
                <a:ea typeface="+mn-lt"/>
                <a:cs typeface="+mn-lt"/>
              </a:rPr>
              <a:t>, and a </a:t>
            </a:r>
            <a:r>
              <a:rPr lang="en-US">
                <a:solidFill>
                  <a:srgbClr val="1F1F1F"/>
                </a:solidFill>
                <a:ea typeface="+mn-lt"/>
                <a:cs typeface="+mn-lt"/>
              </a:rPr>
              <a:t>transaction message. Now, this transaction is made available </a:t>
            </a:r>
            <a:r>
              <a:rPr lang="en-US" b="0" i="0">
                <a:solidFill>
                  <a:srgbClr val="1F1F1F"/>
                </a:solidFill>
                <a:effectLst/>
                <a:ea typeface="+mn-lt"/>
                <a:cs typeface="+mn-lt"/>
              </a:rPr>
              <a:t>to </a:t>
            </a:r>
            <a:r>
              <a:rPr lang="en-US">
                <a:solidFill>
                  <a:srgbClr val="1F1F1F"/>
                </a:solidFill>
                <a:ea typeface="+mn-lt"/>
                <a:cs typeface="+mn-lt"/>
              </a:rPr>
              <a:t>all of the nodes in </a:t>
            </a:r>
            <a:r>
              <a:rPr lang="en-US" b="0" i="0">
                <a:solidFill>
                  <a:srgbClr val="1F1F1F"/>
                </a:solidFill>
                <a:effectLst/>
                <a:ea typeface="+mn-lt"/>
                <a:cs typeface="+mn-lt"/>
              </a:rPr>
              <a:t>the </a:t>
            </a:r>
            <a:r>
              <a:rPr lang="en-US">
                <a:solidFill>
                  <a:srgbClr val="1F1F1F"/>
                </a:solidFill>
                <a:ea typeface="+mn-lt"/>
                <a:cs typeface="+mn-lt"/>
              </a:rPr>
              <a:t>blockchain</a:t>
            </a:r>
            <a:r>
              <a:rPr lang="en-US" b="0" i="0">
                <a:solidFill>
                  <a:srgbClr val="1F1F1F"/>
                </a:solidFill>
                <a:effectLst/>
                <a:ea typeface="+mn-lt"/>
                <a:cs typeface="+mn-lt"/>
              </a:rPr>
              <a:t>.</a:t>
            </a:r>
            <a:endParaRPr lang="en-US">
              <a:ea typeface="+mn-lt"/>
              <a:cs typeface="+mn-lt"/>
            </a:endParaRPr>
          </a:p>
          <a:p>
            <a:pPr marL="457200" indent="-457200">
              <a:buAutoNum type="arabicPeriod"/>
            </a:pPr>
            <a:r>
              <a:rPr lang="en-US">
                <a:solidFill>
                  <a:srgbClr val="1F1F1F"/>
                </a:solidFill>
                <a:ea typeface="+mn-lt"/>
                <a:cs typeface="+mn-lt"/>
              </a:rPr>
              <a:t>Transaction verification</a:t>
            </a:r>
            <a:r>
              <a:rPr lang="en-US" i="0">
                <a:solidFill>
                  <a:srgbClr val="1F1F1F"/>
                </a:solidFill>
                <a:effectLst/>
                <a:ea typeface="+mn-lt"/>
                <a:cs typeface="+mn-lt"/>
              </a:rPr>
              <a:t>:</a:t>
            </a:r>
            <a:r>
              <a:rPr lang="en-US">
                <a:solidFill>
                  <a:srgbClr val="1F1F1F"/>
                </a:solidFill>
                <a:ea typeface="+mn-lt"/>
                <a:cs typeface="+mn-lt"/>
              </a:rPr>
              <a:t> The blockchain nodes work in a trustless model, where each node (the machine running </a:t>
            </a:r>
            <a:r>
              <a:rPr lang="en-US" b="0" i="0">
                <a:solidFill>
                  <a:srgbClr val="1F1F1F"/>
                </a:solidFill>
                <a:effectLst/>
                <a:ea typeface="+mn-lt"/>
                <a:cs typeface="+mn-lt"/>
              </a:rPr>
              <a:t>the </a:t>
            </a:r>
            <a:r>
              <a:rPr lang="en-US">
                <a:solidFill>
                  <a:srgbClr val="1F1F1F"/>
                </a:solidFill>
                <a:ea typeface="+mn-lt"/>
                <a:cs typeface="+mn-lt"/>
              </a:rPr>
              <a:t>blockchain client software) receives this transaction</a:t>
            </a:r>
            <a:r>
              <a:rPr lang="en-US" b="0" i="0">
                <a:solidFill>
                  <a:srgbClr val="1F1F1F"/>
                </a:solidFill>
                <a:effectLst/>
                <a:ea typeface="+mn-lt"/>
                <a:cs typeface="+mn-lt"/>
              </a:rPr>
              <a:t>, and </a:t>
            </a:r>
            <a:r>
              <a:rPr lang="en-US">
                <a:solidFill>
                  <a:srgbClr val="1F1F1F"/>
                </a:solidFill>
                <a:ea typeface="+mn-lt"/>
                <a:cs typeface="+mn-lt"/>
              </a:rPr>
              <a:t>verifies the digital signature with party A's public key</a:t>
            </a:r>
            <a:r>
              <a:rPr lang="en-US" b="0" i="0">
                <a:solidFill>
                  <a:srgbClr val="1F1F1F"/>
                </a:solidFill>
                <a:effectLst/>
                <a:ea typeface="+mn-lt"/>
                <a:cs typeface="+mn-lt"/>
              </a:rPr>
              <a:t>.</a:t>
            </a:r>
            <a:r>
              <a:rPr lang="en-US">
                <a:solidFill>
                  <a:srgbClr val="1F1F1F"/>
                </a:solidFill>
                <a:ea typeface="+mn-lt"/>
                <a:cs typeface="+mn-lt"/>
              </a:rPr>
              <a:t> After successful verification</a:t>
            </a:r>
            <a:r>
              <a:rPr lang="en-US" b="0" i="0">
                <a:solidFill>
                  <a:srgbClr val="1F1F1F"/>
                </a:solidFill>
                <a:effectLst/>
                <a:ea typeface="+mn-lt"/>
                <a:cs typeface="+mn-lt"/>
              </a:rPr>
              <a:t>,</a:t>
            </a:r>
            <a:r>
              <a:rPr lang="en-US">
                <a:solidFill>
                  <a:srgbClr val="1F1F1F"/>
                </a:solidFill>
                <a:ea typeface="+mn-lt"/>
                <a:cs typeface="+mn-lt"/>
              </a:rPr>
              <a:t> this authenticated transaction is parked in the ledger queue </a:t>
            </a:r>
            <a:r>
              <a:rPr lang="en-US" b="0" i="0">
                <a:solidFill>
                  <a:srgbClr val="1F1F1F"/>
                </a:solidFill>
                <a:effectLst/>
                <a:ea typeface="+mn-lt"/>
                <a:cs typeface="+mn-lt"/>
              </a:rPr>
              <a:t>and </a:t>
            </a:r>
            <a:r>
              <a:rPr lang="en-US">
                <a:solidFill>
                  <a:srgbClr val="1F1F1F"/>
                </a:solidFill>
                <a:ea typeface="+mn-lt"/>
                <a:cs typeface="+mn-lt"/>
              </a:rPr>
              <a:t>waits until all the nodes successfully verify the same transaction</a:t>
            </a:r>
            <a:r>
              <a:rPr lang="en-US" b="0" i="0">
                <a:solidFill>
                  <a:srgbClr val="1F1F1F"/>
                </a:solidFill>
                <a:effectLst/>
                <a:ea typeface="+mn-lt"/>
                <a:cs typeface="+mn-lt"/>
              </a:rPr>
              <a:t>.</a:t>
            </a:r>
            <a:endParaRPr lang="en-US">
              <a:ea typeface="+mn-lt"/>
              <a:cs typeface="+mn-lt"/>
            </a:endParaRPr>
          </a:p>
          <a:p>
            <a:pPr marL="457200" indent="-457200">
              <a:buAutoNum type="arabicPeriod"/>
            </a:pPr>
            <a:r>
              <a:rPr lang="en-US" dirty="0">
                <a:solidFill>
                  <a:srgbClr val="1F1F1F"/>
                </a:solidFill>
                <a:ea typeface="+mn-lt"/>
                <a:cs typeface="+mn-lt"/>
              </a:rPr>
              <a:t>Block generation</a:t>
            </a:r>
            <a:r>
              <a:rPr lang="en-US" i="0" dirty="0">
                <a:solidFill>
                  <a:srgbClr val="1F1F1F"/>
                </a:solidFill>
                <a:effectLst/>
                <a:ea typeface="+mn-lt"/>
                <a:cs typeface="+mn-lt"/>
              </a:rPr>
              <a:t>:</a:t>
            </a:r>
            <a:r>
              <a:rPr lang="en-US" dirty="0">
                <a:solidFill>
                  <a:srgbClr val="1F1F1F"/>
                </a:solidFill>
                <a:ea typeface="+mn-lt"/>
                <a:cs typeface="+mn-lt"/>
              </a:rPr>
              <a:t> The queued transactions are arranged together and a block is created by one of the nodes in the network. In </a:t>
            </a:r>
            <a:r>
              <a:rPr lang="en-US" b="0" i="0" dirty="0">
                <a:solidFill>
                  <a:srgbClr val="1F1F1F"/>
                </a:solidFill>
                <a:effectLst/>
                <a:ea typeface="+mn-lt"/>
                <a:cs typeface="+mn-lt"/>
              </a:rPr>
              <a:t>the </a:t>
            </a:r>
            <a:r>
              <a:rPr lang="en-US" dirty="0">
                <a:solidFill>
                  <a:srgbClr val="1F1F1F"/>
                </a:solidFill>
                <a:ea typeface="+mn-lt"/>
                <a:cs typeface="+mn-lt"/>
              </a:rPr>
              <a:t>Bitcoin blockchain, Bitcoins are rewarded when a Bitcoin node, also known as a miner</a:t>
            </a:r>
            <a:r>
              <a:rPr lang="en-US" b="0" i="0" dirty="0">
                <a:solidFill>
                  <a:srgbClr val="1F1F1F"/>
                </a:solidFill>
                <a:effectLst/>
                <a:ea typeface="+mn-lt"/>
                <a:cs typeface="+mn-lt"/>
              </a:rPr>
              <a:t>,</a:t>
            </a:r>
            <a:r>
              <a:rPr lang="en-US" dirty="0">
                <a:solidFill>
                  <a:srgbClr val="1F1F1F"/>
                </a:solidFill>
                <a:ea typeface="+mn-lt"/>
                <a:cs typeface="+mn-lt"/>
              </a:rPr>
              <a:t> creates a block by solving some mathematically complex problem</a:t>
            </a:r>
            <a:r>
              <a:rPr lang="en-US" b="0" i="0" dirty="0">
                <a:solidFill>
                  <a:srgbClr val="1F1F1F"/>
                </a:solidFill>
                <a:effectLst/>
                <a:ea typeface="+mn-lt"/>
                <a:cs typeface="+mn-lt"/>
              </a:rPr>
              <a:t>.</a:t>
            </a:r>
            <a:endParaRPr lang="en-US" dirty="0">
              <a:ea typeface="+mn-lt"/>
              <a:cs typeface="+mn-lt"/>
            </a:endParaRPr>
          </a:p>
          <a:p>
            <a:pPr marL="457200" indent="-457200">
              <a:buAutoNum type="arabicPeriod"/>
            </a:pPr>
            <a:r>
              <a:rPr lang="en-US" dirty="0">
                <a:solidFill>
                  <a:srgbClr val="1F1F1F"/>
                </a:solidFill>
                <a:ea typeface="+mn-lt"/>
                <a:cs typeface="+mn-lt"/>
              </a:rPr>
              <a:t>Block validation</a:t>
            </a:r>
            <a:r>
              <a:rPr lang="en-US" i="0" dirty="0">
                <a:solidFill>
                  <a:srgbClr val="1F1F1F"/>
                </a:solidFill>
                <a:effectLst/>
                <a:ea typeface="+mn-lt"/>
                <a:cs typeface="+mn-lt"/>
              </a:rPr>
              <a:t>:</a:t>
            </a:r>
            <a:r>
              <a:rPr lang="en-US" dirty="0">
                <a:solidFill>
                  <a:srgbClr val="1F1F1F"/>
                </a:solidFill>
                <a:ea typeface="+mn-lt"/>
                <a:cs typeface="+mn-lt"/>
              </a:rPr>
              <a:t> After a successful block generation, nodes in the network are processed for an iterative validation process where the majority of the nodes have to acquire </a:t>
            </a:r>
            <a:r>
              <a:rPr lang="en-US" b="0" i="0" dirty="0">
                <a:solidFill>
                  <a:srgbClr val="1F1F1F"/>
                </a:solidFill>
                <a:effectLst/>
                <a:ea typeface="+mn-lt"/>
                <a:cs typeface="+mn-lt"/>
              </a:rPr>
              <a:t>consensus.</a:t>
            </a:r>
            <a:r>
              <a:rPr lang="en-US" dirty="0">
                <a:solidFill>
                  <a:srgbClr val="1F1F1F"/>
                </a:solidFill>
                <a:ea typeface="+mn-lt"/>
                <a:cs typeface="+mn-lt"/>
              </a:rPr>
              <a:t> </a:t>
            </a:r>
          </a:p>
          <a:p>
            <a:pPr marL="457200" indent="-457200">
              <a:lnSpc>
                <a:spcPct val="90000"/>
              </a:lnSpc>
              <a:buAutoNum type="arabicPeriod"/>
            </a:pPr>
            <a:r>
              <a:rPr lang="en-US" dirty="0">
                <a:ea typeface="+mn-lt"/>
                <a:cs typeface="+mn-lt"/>
              </a:rPr>
              <a:t>Block chained: After a successful consensus mechanism, the blocks are verified and are added to the blockchain. </a:t>
            </a:r>
            <a:br>
              <a:rPr lang="en-US" dirty="0">
                <a:ea typeface="+mn-lt"/>
                <a:cs typeface="+mn-lt"/>
              </a:rPr>
            </a:br>
            <a:br>
              <a:rPr lang="en-US" dirty="0">
                <a:solidFill>
                  <a:srgbClr val="1F1F1F"/>
                </a:solidFill>
                <a:ea typeface="+mn-lt"/>
                <a:cs typeface="+mn-lt"/>
              </a:rPr>
            </a:br>
            <a:endParaRPr lang="en-US" dirty="0">
              <a:solidFill>
                <a:srgbClr val="1F1F1F"/>
              </a:solidFill>
              <a:ea typeface="+mn-lt"/>
              <a:cs typeface="+mn-lt"/>
            </a:endParaRPr>
          </a:p>
        </p:txBody>
      </p:sp>
    </p:spTree>
    <p:extLst>
      <p:ext uri="{BB962C8B-B14F-4D97-AF65-F5344CB8AC3E}">
        <p14:creationId xmlns:p14="http://schemas.microsoft.com/office/powerpoint/2010/main" val="3721931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56641-8C86-A134-00C2-B686661CB686}"/>
              </a:ext>
            </a:extLst>
          </p:cNvPr>
          <p:cNvSpPr>
            <a:spLocks noGrp="1"/>
          </p:cNvSpPr>
          <p:nvPr>
            <p:ph type="title"/>
          </p:nvPr>
        </p:nvSpPr>
        <p:spPr>
          <a:xfrm>
            <a:off x="517870" y="978409"/>
            <a:ext cx="7881442" cy="1156403"/>
          </a:xfrm>
        </p:spPr>
        <p:txBody>
          <a:bodyPr>
            <a:normAutofit fontScale="90000"/>
          </a:bodyPr>
          <a:lstStyle/>
          <a:p>
            <a:r>
              <a:rPr lang="en-US" b="0" dirty="0">
                <a:ea typeface="+mj-lt"/>
                <a:cs typeface="+mj-lt"/>
              </a:rPr>
              <a:t>How blockchain works </a:t>
            </a:r>
            <a:br>
              <a:rPr lang="en-US" b="0" dirty="0">
                <a:ea typeface="+mj-lt"/>
                <a:cs typeface="+mj-lt"/>
              </a:rPr>
            </a:br>
            <a:endParaRPr lang="en-US" b="0" dirty="0">
              <a:ea typeface="+mj-lt"/>
              <a:cs typeface="+mj-lt"/>
            </a:endParaRPr>
          </a:p>
        </p:txBody>
      </p:sp>
      <p:pic>
        <p:nvPicPr>
          <p:cNvPr id="8" name="Content Placeholder 7" descr="A diagram of a blockchain&#10;&#10;Description automatically generated">
            <a:extLst>
              <a:ext uri="{FF2B5EF4-FFF2-40B4-BE49-F238E27FC236}">
                <a16:creationId xmlns:a16="http://schemas.microsoft.com/office/drawing/2014/main" id="{C2C279AE-D901-4801-03CA-497EF23C302A}"/>
              </a:ext>
            </a:extLst>
          </p:cNvPr>
          <p:cNvPicPr>
            <a:picLocks noGrp="1" noChangeAspect="1"/>
          </p:cNvPicPr>
          <p:nvPr>
            <p:ph idx="1"/>
          </p:nvPr>
        </p:nvPicPr>
        <p:blipFill>
          <a:blip r:embed="rId2"/>
          <a:stretch>
            <a:fillRect/>
          </a:stretch>
        </p:blipFill>
        <p:spPr>
          <a:xfrm>
            <a:off x="2887041" y="1930400"/>
            <a:ext cx="6114487" cy="4621814"/>
          </a:xfrm>
        </p:spPr>
      </p:pic>
    </p:spTree>
    <p:extLst>
      <p:ext uri="{BB962C8B-B14F-4D97-AF65-F5344CB8AC3E}">
        <p14:creationId xmlns:p14="http://schemas.microsoft.com/office/powerpoint/2010/main" val="3211145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30E9B-DDBB-F3AC-E137-EC7335E8FC26}"/>
              </a:ext>
            </a:extLst>
          </p:cNvPr>
          <p:cNvSpPr>
            <a:spLocks noGrp="1"/>
          </p:cNvSpPr>
          <p:nvPr>
            <p:ph type="title"/>
          </p:nvPr>
        </p:nvSpPr>
        <p:spPr/>
        <p:txBody>
          <a:bodyPr/>
          <a:lstStyle/>
          <a:p>
            <a:r>
              <a:rPr lang="en-US" dirty="0"/>
              <a:t>Ledgers (Principal Recordings of Accounts)</a:t>
            </a:r>
          </a:p>
        </p:txBody>
      </p:sp>
      <p:pic>
        <p:nvPicPr>
          <p:cNvPr id="5" name="Content Placeholder 4">
            <a:extLst>
              <a:ext uri="{FF2B5EF4-FFF2-40B4-BE49-F238E27FC236}">
                <a16:creationId xmlns:a16="http://schemas.microsoft.com/office/drawing/2014/main" id="{6747EE9C-D25C-C021-185F-F75CE54446C4}"/>
              </a:ext>
            </a:extLst>
          </p:cNvPr>
          <p:cNvPicPr>
            <a:picLocks noGrp="1" noChangeAspect="1"/>
          </p:cNvPicPr>
          <p:nvPr>
            <p:ph sz="half" idx="1"/>
          </p:nvPr>
        </p:nvPicPr>
        <p:blipFill>
          <a:blip r:embed="rId2"/>
          <a:stretch>
            <a:fillRect/>
          </a:stretch>
        </p:blipFill>
        <p:spPr>
          <a:xfrm>
            <a:off x="6062663" y="1168366"/>
            <a:ext cx="5291137" cy="2157481"/>
          </a:xfrm>
        </p:spPr>
      </p:pic>
      <p:sp>
        <p:nvSpPr>
          <p:cNvPr id="6" name="Content Placeholder 5">
            <a:extLst>
              <a:ext uri="{FF2B5EF4-FFF2-40B4-BE49-F238E27FC236}">
                <a16:creationId xmlns:a16="http://schemas.microsoft.com/office/drawing/2014/main" id="{C13C94E3-DFB8-1B8E-B554-3175FE2F6500}"/>
              </a:ext>
            </a:extLst>
          </p:cNvPr>
          <p:cNvSpPr>
            <a:spLocks noGrp="1"/>
          </p:cNvSpPr>
          <p:nvPr>
            <p:ph sz="half" idx="2"/>
          </p:nvPr>
        </p:nvSpPr>
        <p:spPr/>
        <p:txBody>
          <a:bodyPr>
            <a:normAutofit fontScale="85000" lnSpcReduction="20000"/>
          </a:bodyPr>
          <a:lstStyle/>
          <a:p>
            <a:r>
              <a:rPr lang="en-US" dirty="0"/>
              <a:t>Principal Recordings of Accounts: </a:t>
            </a:r>
          </a:p>
          <a:p>
            <a:pPr marL="342900" indent="-342900">
              <a:buFont typeface="Arial" panose="020B0604020202020204" pitchFamily="34" charset="0"/>
              <a:buChar char="•"/>
            </a:pPr>
            <a:r>
              <a:rPr lang="en-US" dirty="0"/>
              <a:t>Economic Activity</a:t>
            </a:r>
          </a:p>
          <a:p>
            <a:pPr marL="342900" indent="-342900">
              <a:buFont typeface="Arial" panose="020B0604020202020204" pitchFamily="34" charset="0"/>
              <a:buChar char="•"/>
            </a:pPr>
            <a:r>
              <a:rPr lang="en-US" dirty="0"/>
              <a:t> Financial Relationships </a:t>
            </a:r>
          </a:p>
          <a:p>
            <a:r>
              <a:rPr lang="en-US" dirty="0"/>
              <a:t>Types of Ledgers: </a:t>
            </a:r>
          </a:p>
          <a:p>
            <a:pPr marL="342900" indent="-342900">
              <a:buFont typeface="Arial" panose="020B0604020202020204" pitchFamily="34" charset="0"/>
              <a:buChar char="•"/>
            </a:pPr>
            <a:r>
              <a:rPr lang="en-US" dirty="0"/>
              <a:t>Transaction vs. Balance </a:t>
            </a:r>
          </a:p>
          <a:p>
            <a:pPr marL="342900" indent="-342900">
              <a:buFont typeface="Arial" panose="020B0604020202020204" pitchFamily="34" charset="0"/>
              <a:buChar char="•"/>
            </a:pPr>
            <a:r>
              <a:rPr lang="en-US" dirty="0"/>
              <a:t>General vs. Supporting or Sub </a:t>
            </a:r>
          </a:p>
          <a:p>
            <a:pPr marL="342900" indent="-342900">
              <a:buFont typeface="Arial" panose="020B0604020202020204" pitchFamily="34" charset="0"/>
              <a:buChar char="•"/>
            </a:pPr>
            <a:r>
              <a:rPr lang="en-US" dirty="0"/>
              <a:t>Single Entry vs. Double Entry</a:t>
            </a:r>
          </a:p>
        </p:txBody>
      </p:sp>
    </p:spTree>
    <p:extLst>
      <p:ext uri="{BB962C8B-B14F-4D97-AF65-F5344CB8AC3E}">
        <p14:creationId xmlns:p14="http://schemas.microsoft.com/office/powerpoint/2010/main" val="19159860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D706C-79B4-EA1E-84A6-915701B958D5}"/>
              </a:ext>
            </a:extLst>
          </p:cNvPr>
          <p:cNvSpPr>
            <a:spLocks noGrp="1"/>
          </p:cNvSpPr>
          <p:nvPr>
            <p:ph type="title"/>
          </p:nvPr>
        </p:nvSpPr>
        <p:spPr/>
        <p:txBody>
          <a:bodyPr/>
          <a:lstStyle/>
          <a:p>
            <a:r>
              <a:rPr lang="en-US" dirty="0"/>
              <a:t>Characteristics of Good Ledgers</a:t>
            </a:r>
          </a:p>
        </p:txBody>
      </p:sp>
      <p:sp>
        <p:nvSpPr>
          <p:cNvPr id="3" name="Content Placeholder 2">
            <a:extLst>
              <a:ext uri="{FF2B5EF4-FFF2-40B4-BE49-F238E27FC236}">
                <a16:creationId xmlns:a16="http://schemas.microsoft.com/office/drawing/2014/main" id="{186BD85A-65E5-0904-966C-EDD96CCD48F2}"/>
              </a:ext>
            </a:extLst>
          </p:cNvPr>
          <p:cNvSpPr>
            <a:spLocks noGrp="1"/>
          </p:cNvSpPr>
          <p:nvPr>
            <p:ph sz="half" idx="2"/>
          </p:nvPr>
        </p:nvSpPr>
        <p:spPr>
          <a:xfrm>
            <a:off x="517869" y="2051175"/>
            <a:ext cx="11801949" cy="4280799"/>
          </a:xfrm>
        </p:spPr>
        <p:txBody>
          <a:bodyPr>
            <a:normAutofit/>
          </a:bodyPr>
          <a:lstStyle/>
          <a:p>
            <a:pPr marL="342900" indent="-342900">
              <a:buFont typeface="Arial" panose="020B0604020202020204" pitchFamily="34" charset="0"/>
              <a:buChar char="•"/>
            </a:pPr>
            <a:r>
              <a:rPr lang="en-US" dirty="0"/>
              <a:t>Immutable, Consistency </a:t>
            </a:r>
          </a:p>
          <a:p>
            <a:pPr marL="342900" indent="-342900">
              <a:buFont typeface="Arial" panose="020B0604020202020204" pitchFamily="34" charset="0"/>
              <a:buChar char="•"/>
            </a:pPr>
            <a:r>
              <a:rPr lang="en-US" dirty="0"/>
              <a:t>Timestamped </a:t>
            </a:r>
          </a:p>
          <a:p>
            <a:pPr marL="342900" indent="-342900">
              <a:buFont typeface="Arial" panose="020B0604020202020204" pitchFamily="34" charset="0"/>
              <a:buChar char="•"/>
            </a:pPr>
            <a:r>
              <a:rPr lang="en-US" dirty="0"/>
              <a:t> Ownership </a:t>
            </a:r>
          </a:p>
          <a:p>
            <a:pPr marL="342900" indent="-342900">
              <a:buFont typeface="Arial" panose="020B0604020202020204" pitchFamily="34" charset="0"/>
              <a:buChar char="•"/>
            </a:pPr>
            <a:r>
              <a:rPr lang="en-US" dirty="0"/>
              <a:t> Accuracy </a:t>
            </a:r>
          </a:p>
          <a:p>
            <a:pPr marL="342900" indent="-342900">
              <a:buFont typeface="Arial" panose="020B0604020202020204" pitchFamily="34" charset="0"/>
              <a:buChar char="•"/>
            </a:pPr>
            <a:r>
              <a:rPr lang="en-US" dirty="0"/>
              <a:t> Description of Transaction</a:t>
            </a:r>
          </a:p>
          <a:p>
            <a:pPr marL="342900" indent="-342900">
              <a:buFont typeface="Arial" panose="020B0604020202020204" pitchFamily="34" charset="0"/>
              <a:buChar char="•"/>
            </a:pPr>
            <a:r>
              <a:rPr lang="en-US" dirty="0"/>
              <a:t>Comprehensive</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908604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32D502-8304-BDEC-D276-2D43641976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D288B7-8E98-AD56-AA15-A705BEE38B3A}"/>
              </a:ext>
            </a:extLst>
          </p:cNvPr>
          <p:cNvSpPr>
            <a:spLocks noGrp="1"/>
          </p:cNvSpPr>
          <p:nvPr>
            <p:ph type="title"/>
          </p:nvPr>
        </p:nvSpPr>
        <p:spPr/>
        <p:txBody>
          <a:bodyPr/>
          <a:lstStyle/>
          <a:p>
            <a:r>
              <a:rPr lang="en-US" dirty="0"/>
              <a:t>Blockchain is a ledger</a:t>
            </a:r>
          </a:p>
        </p:txBody>
      </p:sp>
      <p:sp>
        <p:nvSpPr>
          <p:cNvPr id="3" name="Content Placeholder 2">
            <a:extLst>
              <a:ext uri="{FF2B5EF4-FFF2-40B4-BE49-F238E27FC236}">
                <a16:creationId xmlns:a16="http://schemas.microsoft.com/office/drawing/2014/main" id="{94F02E79-0CF2-438F-1828-A66934CF8A61}"/>
              </a:ext>
            </a:extLst>
          </p:cNvPr>
          <p:cNvSpPr>
            <a:spLocks noGrp="1"/>
          </p:cNvSpPr>
          <p:nvPr>
            <p:ph sz="half" idx="2"/>
          </p:nvPr>
        </p:nvSpPr>
        <p:spPr>
          <a:xfrm>
            <a:off x="517870" y="2051175"/>
            <a:ext cx="11418492" cy="4506941"/>
          </a:xfrm>
        </p:spPr>
        <p:txBody>
          <a:bodyPr>
            <a:normAutofit fontScale="92500" lnSpcReduction="10000"/>
          </a:bodyPr>
          <a:lstStyle/>
          <a:p>
            <a:pPr marL="342900" indent="-342900" algn="l" rtl="0">
              <a:buFont typeface="Arial" panose="020B0604020202020204" pitchFamily="34" charset="0"/>
              <a:buChar char="•"/>
            </a:pPr>
            <a:r>
              <a:rPr lang="en-US" b="0" i="0" dirty="0">
                <a:solidFill>
                  <a:srgbClr val="282829"/>
                </a:solidFill>
                <a:effectLst/>
                <a:latin typeface="-apple-system"/>
              </a:rPr>
              <a:t>Imagine a virtual ledger. Where Each "line" is a bitcoin transaction: sending wallet ID, amount sent, receiving wallet ID, etc. and Each "page" of the ledger is a block.</a:t>
            </a:r>
          </a:p>
          <a:p>
            <a:pPr marL="342900" indent="-342900" algn="l" rtl="0">
              <a:buFont typeface="Arial" panose="020B0604020202020204" pitchFamily="34" charset="0"/>
              <a:buChar char="•"/>
            </a:pPr>
            <a:r>
              <a:rPr lang="en-US" b="0" i="0" dirty="0">
                <a:solidFill>
                  <a:srgbClr val="282829"/>
                </a:solidFill>
                <a:effectLst/>
                <a:latin typeface="-apple-system"/>
              </a:rPr>
              <a:t>The ID of each block (equivalent, if you like, to the page number) is generated to include the ID of the previous block, so the blocks can be considered to be 'chained' together.</a:t>
            </a:r>
          </a:p>
          <a:p>
            <a:pPr marL="342900" indent="-342900" algn="l" rtl="0">
              <a:buFont typeface="Arial" panose="020B0604020202020204" pitchFamily="34" charset="0"/>
              <a:buChar char="•"/>
            </a:pPr>
            <a:r>
              <a:rPr lang="en-US" b="0" i="0" dirty="0">
                <a:solidFill>
                  <a:srgbClr val="282829"/>
                </a:solidFill>
                <a:effectLst/>
                <a:latin typeface="-apple-system"/>
              </a:rPr>
              <a:t>The ledger (blockchain) contains a record of every single bitcoin transaction that has ever taken place. If you have the patience -- and software -- you can trace every transaction for a specific wallet.</a:t>
            </a:r>
          </a:p>
          <a:p>
            <a:pPr marL="342900" indent="-342900" algn="l" rtl="0">
              <a:buFont typeface="Arial" panose="020B0604020202020204" pitchFamily="34" charset="0"/>
              <a:buChar char="•"/>
            </a:pPr>
            <a:r>
              <a:rPr lang="en-US" b="0" i="0" dirty="0">
                <a:solidFill>
                  <a:srgbClr val="282829"/>
                </a:solidFill>
                <a:effectLst/>
                <a:latin typeface="-apple-system"/>
              </a:rPr>
              <a:t>Miners are people or organizations with powerful specialized computers who compete with each other to create the newest block by assembling new, unverified transactions (around 450 of them at the moment), verifying them as described above, generating hash values for each transaction, then generating a series of hash values of each pair of transaction hashes in a pyramid manner until they end up with just one hash. This is called the Merkle root. It is the hash of the hashes of the hashes of the hashes of ........ of the hashes of the transactions. Change one lousy bit in just one transaction and that alters that transaction's hash, which alters the hash of two hashes, and so on up the pyramid, so that the Merkle root also changes.</a:t>
            </a:r>
          </a:p>
        </p:txBody>
      </p:sp>
    </p:spTree>
    <p:extLst>
      <p:ext uri="{BB962C8B-B14F-4D97-AF65-F5344CB8AC3E}">
        <p14:creationId xmlns:p14="http://schemas.microsoft.com/office/powerpoint/2010/main" val="17623251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D9215E-F67B-1CBB-FD0B-FDEB6C020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A4B028-A4F5-35BA-2E39-ADEC4A7C8DA3}"/>
              </a:ext>
            </a:extLst>
          </p:cNvPr>
          <p:cNvSpPr>
            <a:spLocks noGrp="1"/>
          </p:cNvSpPr>
          <p:nvPr>
            <p:ph type="title"/>
          </p:nvPr>
        </p:nvSpPr>
        <p:spPr/>
        <p:txBody>
          <a:bodyPr/>
          <a:lstStyle/>
          <a:p>
            <a:r>
              <a:rPr lang="en-US" dirty="0"/>
              <a:t>Cont. Blockchain is a ledger</a:t>
            </a:r>
          </a:p>
        </p:txBody>
      </p:sp>
      <p:sp>
        <p:nvSpPr>
          <p:cNvPr id="3" name="Content Placeholder 2">
            <a:extLst>
              <a:ext uri="{FF2B5EF4-FFF2-40B4-BE49-F238E27FC236}">
                <a16:creationId xmlns:a16="http://schemas.microsoft.com/office/drawing/2014/main" id="{785EAF59-29F7-5A73-D55A-FC345C13EB31}"/>
              </a:ext>
            </a:extLst>
          </p:cNvPr>
          <p:cNvSpPr>
            <a:spLocks noGrp="1"/>
          </p:cNvSpPr>
          <p:nvPr>
            <p:ph sz="half" idx="2"/>
          </p:nvPr>
        </p:nvSpPr>
        <p:spPr>
          <a:xfrm>
            <a:off x="517870" y="2051175"/>
            <a:ext cx="11418492" cy="4506941"/>
          </a:xfrm>
        </p:spPr>
        <p:txBody>
          <a:bodyPr>
            <a:normAutofit/>
          </a:bodyPr>
          <a:lstStyle/>
          <a:p>
            <a:pPr marL="342900" indent="-342900" algn="l" rtl="0">
              <a:buFont typeface="Arial" panose="020B0604020202020204" pitchFamily="34" charset="0"/>
              <a:buChar char="•"/>
            </a:pPr>
            <a:r>
              <a:rPr lang="en-US" b="0" i="0" dirty="0">
                <a:solidFill>
                  <a:srgbClr val="282829"/>
                </a:solidFill>
                <a:effectLst/>
                <a:latin typeface="-apple-system"/>
              </a:rPr>
              <a:t>The miner then concatenates the Merkle root with the ID of the last block and with a random number (the 'nonce') and generates a hash from that. But the hash has to meet certain conditions such as starting with twenty zeros. It almost certainly doesn't, since the chances of that happening are 2 to the power 20 which is a million to one against, so the miner increments the nonce by one and generates a new hash. Once again it probably doesn't meet the condition, so he increments the nonce again and generates a new hash again. This is sort of like buying lottery tickets, with roughly the same chance of winning. He keeps doing this -- often several million times -- until his hash meets the specified condition. When this happens he does the network version of shouting "Bingo!", at which point all the other miners who have been frantically doing the same thing say "rats!", stop what they are doing, pout, check his math, and if it checks out OK they accept his version as the official latest page of the ledger. The hash that met the specified conditions is the ID of the new block.</a:t>
            </a:r>
          </a:p>
        </p:txBody>
      </p:sp>
    </p:spTree>
    <p:extLst>
      <p:ext uri="{BB962C8B-B14F-4D97-AF65-F5344CB8AC3E}">
        <p14:creationId xmlns:p14="http://schemas.microsoft.com/office/powerpoint/2010/main" val="4160866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69D81-1C02-1BC0-FC9B-AF0843983687}"/>
              </a:ext>
            </a:extLst>
          </p:cNvPr>
          <p:cNvSpPr>
            <a:spLocks noGrp="1"/>
          </p:cNvSpPr>
          <p:nvPr>
            <p:ph type="title"/>
          </p:nvPr>
        </p:nvSpPr>
        <p:spPr/>
        <p:txBody>
          <a:bodyPr/>
          <a:lstStyle/>
          <a:p>
            <a:r>
              <a:rPr lang="en-US" dirty="0"/>
              <a:t>Money and Blockchain</a:t>
            </a:r>
          </a:p>
        </p:txBody>
      </p:sp>
      <p:sp>
        <p:nvSpPr>
          <p:cNvPr id="4" name="Content Placeholder 3">
            <a:extLst>
              <a:ext uri="{FF2B5EF4-FFF2-40B4-BE49-F238E27FC236}">
                <a16:creationId xmlns:a16="http://schemas.microsoft.com/office/drawing/2014/main" id="{EB4D26AB-FA78-9CFB-CDF3-E39608609880}"/>
              </a:ext>
            </a:extLst>
          </p:cNvPr>
          <p:cNvSpPr>
            <a:spLocks noGrp="1"/>
          </p:cNvSpPr>
          <p:nvPr>
            <p:ph sz="half" idx="2"/>
          </p:nvPr>
        </p:nvSpPr>
        <p:spPr>
          <a:xfrm>
            <a:off x="517869" y="2143433"/>
            <a:ext cx="11408659" cy="4055548"/>
          </a:xfrm>
        </p:spPr>
        <p:txBody>
          <a:bodyPr>
            <a:normAutofit fontScale="92500" lnSpcReduction="10000"/>
          </a:bodyPr>
          <a:lstStyle/>
          <a:p>
            <a:r>
              <a:rPr lang="en-US" dirty="0"/>
              <a:t>Payment Systems  : A Method to Amend &amp; Record Changes in Ledgers for Money </a:t>
            </a:r>
          </a:p>
          <a:p>
            <a:r>
              <a:rPr lang="en-US" dirty="0"/>
              <a:t>Design of Money :</a:t>
            </a:r>
          </a:p>
          <a:p>
            <a:pPr marL="617220" lvl="1" indent="-342900"/>
            <a:r>
              <a:rPr lang="en-US" dirty="0"/>
              <a:t>Token vs. Account Based </a:t>
            </a:r>
          </a:p>
          <a:p>
            <a:pPr marL="617220" lvl="1" indent="-342900"/>
            <a:r>
              <a:rPr lang="en-US" dirty="0"/>
              <a:t> Physical vs. Digital </a:t>
            </a:r>
          </a:p>
          <a:p>
            <a:pPr marL="617220" lvl="1" indent="-342900"/>
            <a:r>
              <a:rPr lang="en-US" dirty="0"/>
              <a:t> Private Sector vs. Central Bank </a:t>
            </a:r>
          </a:p>
          <a:p>
            <a:pPr marL="617220" lvl="1" indent="-342900"/>
            <a:r>
              <a:rPr lang="en-US" dirty="0"/>
              <a:t> Widely Accessible vs. Wholesale</a:t>
            </a:r>
          </a:p>
          <a:p>
            <a:r>
              <a:rPr lang="en-US" dirty="0"/>
              <a:t>Why did Early Digital Currencies like </a:t>
            </a:r>
            <a:r>
              <a:rPr lang="en-US" dirty="0" err="1"/>
              <a:t>DigiCash</a:t>
            </a:r>
            <a:r>
              <a:rPr lang="en-US" dirty="0"/>
              <a:t> Fail?</a:t>
            </a:r>
          </a:p>
          <a:p>
            <a:pPr marL="617220" lvl="1" indent="-342900"/>
            <a:r>
              <a:rPr lang="en-US" dirty="0"/>
              <a:t>Merchant adoption </a:t>
            </a:r>
          </a:p>
          <a:p>
            <a:pPr marL="617220" lvl="1" indent="-342900"/>
            <a:r>
              <a:rPr lang="en-US" dirty="0"/>
              <a:t>Centralization </a:t>
            </a:r>
          </a:p>
          <a:p>
            <a:pPr marL="617220" lvl="1" indent="-342900"/>
            <a:r>
              <a:rPr lang="en-US" dirty="0"/>
              <a:t>Double spending </a:t>
            </a:r>
          </a:p>
          <a:p>
            <a:pPr marL="617220" lvl="1" indent="-342900"/>
            <a:r>
              <a:rPr lang="en-US" dirty="0"/>
              <a:t>Consensus</a:t>
            </a:r>
          </a:p>
        </p:txBody>
      </p:sp>
      <p:pic>
        <p:nvPicPr>
          <p:cNvPr id="11" name="Picture 10">
            <a:extLst>
              <a:ext uri="{FF2B5EF4-FFF2-40B4-BE49-F238E27FC236}">
                <a16:creationId xmlns:a16="http://schemas.microsoft.com/office/drawing/2014/main" id="{294BAF70-18C3-DF33-FD68-B85F440A4AE4}"/>
              </a:ext>
            </a:extLst>
          </p:cNvPr>
          <p:cNvPicPr>
            <a:picLocks noChangeAspect="1"/>
          </p:cNvPicPr>
          <p:nvPr/>
        </p:nvPicPr>
        <p:blipFill>
          <a:blip r:embed="rId2"/>
          <a:stretch>
            <a:fillRect/>
          </a:stretch>
        </p:blipFill>
        <p:spPr>
          <a:xfrm>
            <a:off x="6096000" y="2776256"/>
            <a:ext cx="5899354" cy="3366615"/>
          </a:xfrm>
          <a:prstGeom prst="rect">
            <a:avLst/>
          </a:prstGeom>
        </p:spPr>
      </p:pic>
    </p:spTree>
    <p:extLst>
      <p:ext uri="{BB962C8B-B14F-4D97-AF65-F5344CB8AC3E}">
        <p14:creationId xmlns:p14="http://schemas.microsoft.com/office/powerpoint/2010/main" val="1715599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1944D-AD21-106A-CD93-2FF1E0B874BC}"/>
              </a:ext>
            </a:extLst>
          </p:cNvPr>
          <p:cNvSpPr>
            <a:spLocks noGrp="1"/>
          </p:cNvSpPr>
          <p:nvPr>
            <p:ph type="title"/>
          </p:nvPr>
        </p:nvSpPr>
        <p:spPr/>
        <p:txBody>
          <a:bodyPr/>
          <a:lstStyle/>
          <a:p>
            <a:r>
              <a:rPr lang="en-US" dirty="0"/>
              <a:t>Bitcoin – Technical Features</a:t>
            </a:r>
          </a:p>
        </p:txBody>
      </p:sp>
      <p:sp>
        <p:nvSpPr>
          <p:cNvPr id="4" name="Content Placeholder 3">
            <a:extLst>
              <a:ext uri="{FF2B5EF4-FFF2-40B4-BE49-F238E27FC236}">
                <a16:creationId xmlns:a16="http://schemas.microsoft.com/office/drawing/2014/main" id="{71F302D5-AE0B-C06A-7DE6-E70B05A25355}"/>
              </a:ext>
            </a:extLst>
          </p:cNvPr>
          <p:cNvSpPr>
            <a:spLocks noGrp="1"/>
          </p:cNvSpPr>
          <p:nvPr>
            <p:ph sz="half" idx="2"/>
          </p:nvPr>
        </p:nvSpPr>
        <p:spPr>
          <a:xfrm>
            <a:off x="517870" y="2241755"/>
            <a:ext cx="11074362" cy="3957225"/>
          </a:xfrm>
        </p:spPr>
        <p:txBody>
          <a:bodyPr>
            <a:normAutofit fontScale="92500" lnSpcReduction="20000"/>
          </a:bodyPr>
          <a:lstStyle/>
          <a:p>
            <a:pPr marL="342900" indent="-342900">
              <a:buFont typeface="Arial" panose="020B0604020202020204" pitchFamily="34" charset="0"/>
              <a:buChar char="•"/>
            </a:pPr>
            <a:r>
              <a:rPr lang="en-US" dirty="0"/>
              <a:t>Cryptographic Hash Functions </a:t>
            </a:r>
          </a:p>
          <a:p>
            <a:pPr marL="342900" indent="-342900">
              <a:buFont typeface="Arial" panose="020B0604020202020204" pitchFamily="34" charset="0"/>
              <a:buChar char="•"/>
            </a:pPr>
            <a:r>
              <a:rPr lang="en-US" dirty="0"/>
              <a:t> Timestamped Append-only Logs (Blocks) </a:t>
            </a:r>
          </a:p>
          <a:p>
            <a:pPr marL="342900" indent="-342900">
              <a:buFont typeface="Arial" panose="020B0604020202020204" pitchFamily="34" charset="0"/>
              <a:buChar char="•"/>
            </a:pPr>
            <a:r>
              <a:rPr lang="en-US" dirty="0"/>
              <a:t> Block Headers</a:t>
            </a:r>
          </a:p>
          <a:p>
            <a:pPr marL="342900" indent="-342900">
              <a:buFont typeface="Arial" panose="020B0604020202020204" pitchFamily="34" charset="0"/>
              <a:buChar char="•"/>
            </a:pPr>
            <a:r>
              <a:rPr lang="en-US" dirty="0"/>
              <a:t> Asymmetric Cryptography &amp; Digital Signatures </a:t>
            </a:r>
          </a:p>
          <a:p>
            <a:pPr marL="342900" indent="-342900">
              <a:buFont typeface="Arial" panose="020B0604020202020204" pitchFamily="34" charset="0"/>
              <a:buChar char="•"/>
            </a:pPr>
            <a:r>
              <a:rPr lang="en-US" dirty="0"/>
              <a:t> Addresses </a:t>
            </a:r>
          </a:p>
          <a:p>
            <a:pPr marL="342900" indent="-342900">
              <a:buFont typeface="Arial" panose="020B0604020202020204" pitchFamily="34" charset="0"/>
              <a:buChar char="•"/>
            </a:pPr>
            <a:r>
              <a:rPr lang="en-US" dirty="0"/>
              <a:t> Consensus through Proof of Work (POW) or Proof of Stack (POS)</a:t>
            </a:r>
          </a:p>
          <a:p>
            <a:pPr marL="342900" indent="-342900">
              <a:buFont typeface="Arial" panose="020B0604020202020204" pitchFamily="34" charset="0"/>
              <a:buChar char="•"/>
            </a:pPr>
            <a:r>
              <a:rPr lang="en-US" dirty="0"/>
              <a:t> Network of Nodes </a:t>
            </a:r>
          </a:p>
          <a:p>
            <a:pPr marL="342900" indent="-342900">
              <a:buFont typeface="Arial" panose="020B0604020202020204" pitchFamily="34" charset="0"/>
              <a:buChar char="•"/>
            </a:pPr>
            <a:r>
              <a:rPr lang="en-US" dirty="0"/>
              <a:t> Native Currency  (Crypto currency of the Network)</a:t>
            </a:r>
          </a:p>
          <a:p>
            <a:pPr marL="342900" indent="-342900">
              <a:buFont typeface="Arial" panose="020B0604020202020204" pitchFamily="34" charset="0"/>
              <a:buChar char="•"/>
            </a:pPr>
            <a:r>
              <a:rPr lang="en-US" dirty="0"/>
              <a:t> Transaction Inputs &amp; Outputs </a:t>
            </a:r>
          </a:p>
          <a:p>
            <a:pPr marL="342900" indent="-342900">
              <a:buFont typeface="Arial" panose="020B0604020202020204" pitchFamily="34" charset="0"/>
              <a:buChar char="•"/>
            </a:pPr>
            <a:r>
              <a:rPr lang="en-US" dirty="0"/>
              <a:t>Scripting language</a:t>
            </a:r>
          </a:p>
        </p:txBody>
      </p:sp>
    </p:spTree>
    <p:extLst>
      <p:ext uri="{BB962C8B-B14F-4D97-AF65-F5344CB8AC3E}">
        <p14:creationId xmlns:p14="http://schemas.microsoft.com/office/powerpoint/2010/main" val="25105720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77C41-5579-4A19-772C-9E8C8A0839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E55D54-EDC7-9EE0-349C-5ED6282ED07A}"/>
              </a:ext>
            </a:extLst>
          </p:cNvPr>
          <p:cNvSpPr>
            <a:spLocks noGrp="1"/>
          </p:cNvSpPr>
          <p:nvPr>
            <p:ph type="title"/>
          </p:nvPr>
        </p:nvSpPr>
        <p:spPr/>
        <p:txBody>
          <a:bodyPr/>
          <a:lstStyle/>
          <a:p>
            <a:r>
              <a:rPr lang="en-US" dirty="0"/>
              <a:t>Cryptographic Hash Functions</a:t>
            </a:r>
          </a:p>
        </p:txBody>
      </p:sp>
      <p:sp>
        <p:nvSpPr>
          <p:cNvPr id="4" name="Content Placeholder 3">
            <a:extLst>
              <a:ext uri="{FF2B5EF4-FFF2-40B4-BE49-F238E27FC236}">
                <a16:creationId xmlns:a16="http://schemas.microsoft.com/office/drawing/2014/main" id="{DD3AD788-CDF9-8185-3EC3-99B9E2391763}"/>
              </a:ext>
            </a:extLst>
          </p:cNvPr>
          <p:cNvSpPr>
            <a:spLocks noGrp="1"/>
          </p:cNvSpPr>
          <p:nvPr>
            <p:ph sz="half" idx="2"/>
          </p:nvPr>
        </p:nvSpPr>
        <p:spPr>
          <a:xfrm>
            <a:off x="517870" y="2241755"/>
            <a:ext cx="11074362" cy="3957225"/>
          </a:xfrm>
        </p:spPr>
        <p:txBody>
          <a:bodyPr>
            <a:normAutofit/>
          </a:bodyPr>
          <a:lstStyle/>
          <a:p>
            <a:r>
              <a:rPr lang="en-US" sz="1800" dirty="0"/>
              <a:t>A Digital Fingerprints for Data and One-Way Data Compression</a:t>
            </a:r>
          </a:p>
          <a:p>
            <a:r>
              <a:rPr lang="en-US" dirty="0"/>
              <a:t> General Properties </a:t>
            </a:r>
          </a:p>
          <a:p>
            <a:pPr lvl="3"/>
            <a:r>
              <a:rPr lang="en-US" dirty="0"/>
              <a:t>Maps Input x of any size to an Output of fixed size – called a ‘Hash’ </a:t>
            </a:r>
          </a:p>
          <a:p>
            <a:pPr lvl="3"/>
            <a:r>
              <a:rPr lang="en-US" dirty="0"/>
              <a:t>Deterministic: Always the same Hash for the same x </a:t>
            </a:r>
          </a:p>
          <a:p>
            <a:pPr lvl="3"/>
            <a:r>
              <a:rPr lang="en-US" dirty="0"/>
              <a:t>Efficiently computed</a:t>
            </a:r>
          </a:p>
          <a:p>
            <a:r>
              <a:rPr lang="en-US" dirty="0"/>
              <a:t> Cryptographic Properties </a:t>
            </a:r>
          </a:p>
          <a:p>
            <a:pPr marL="617220" lvl="1" indent="-342900"/>
            <a:r>
              <a:rPr lang="en-US" dirty="0"/>
              <a:t> Preimage resistant (One way): infeasible to determine x from Hash(x) </a:t>
            </a:r>
          </a:p>
          <a:p>
            <a:pPr marL="617220" lvl="1" indent="-342900"/>
            <a:r>
              <a:rPr lang="en-US" dirty="0"/>
              <a:t> Collision resistant: infeasible to find and x and y where Hash(x) = Hash(y) </a:t>
            </a:r>
          </a:p>
          <a:p>
            <a:pPr marL="617220" lvl="1" indent="-342900"/>
            <a:r>
              <a:rPr lang="en-US" dirty="0"/>
              <a:t> Avalanche effect: Change x slightly and Hash(x) changes significantly </a:t>
            </a:r>
          </a:p>
          <a:p>
            <a:pPr marL="617220" lvl="1" indent="-342900"/>
            <a:r>
              <a:rPr lang="en-US" dirty="0"/>
              <a:t> Puzzle friendliness: knowing Hash(x) and part of x it is still very hard to find rest of x</a:t>
            </a:r>
          </a:p>
        </p:txBody>
      </p:sp>
      <p:pic>
        <p:nvPicPr>
          <p:cNvPr id="5" name="Picture 4">
            <a:extLst>
              <a:ext uri="{FF2B5EF4-FFF2-40B4-BE49-F238E27FC236}">
                <a16:creationId xmlns:a16="http://schemas.microsoft.com/office/drawing/2014/main" id="{94A5C47D-B4AA-3A78-B6CF-6C6FD631B079}"/>
              </a:ext>
            </a:extLst>
          </p:cNvPr>
          <p:cNvPicPr>
            <a:picLocks noChangeAspect="1"/>
          </p:cNvPicPr>
          <p:nvPr/>
        </p:nvPicPr>
        <p:blipFill>
          <a:blip r:embed="rId2"/>
          <a:stretch>
            <a:fillRect/>
          </a:stretch>
        </p:blipFill>
        <p:spPr>
          <a:xfrm>
            <a:off x="7195483" y="2051175"/>
            <a:ext cx="4563898" cy="2116418"/>
          </a:xfrm>
          <a:prstGeom prst="rect">
            <a:avLst/>
          </a:prstGeom>
        </p:spPr>
      </p:pic>
    </p:spTree>
    <p:extLst>
      <p:ext uri="{BB962C8B-B14F-4D97-AF65-F5344CB8AC3E}">
        <p14:creationId xmlns:p14="http://schemas.microsoft.com/office/powerpoint/2010/main" val="2456214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23F9191-ED89-4F61-8B8F-97E567D96B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solidFill>
            <a:schemeClr val="bg2">
              <a:lumMod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6BDFB41-54CB-5077-6767-2B5310CAD3AA}"/>
              </a:ext>
            </a:extLst>
          </p:cNvPr>
          <p:cNvSpPr>
            <a:spLocks noGrp="1"/>
          </p:cNvSpPr>
          <p:nvPr>
            <p:ph type="title"/>
          </p:nvPr>
        </p:nvSpPr>
        <p:spPr>
          <a:xfrm>
            <a:off x="517868" y="976160"/>
            <a:ext cx="6144231" cy="1934172"/>
          </a:xfrm>
        </p:spPr>
        <p:txBody>
          <a:bodyPr>
            <a:normAutofit/>
          </a:bodyPr>
          <a:lstStyle/>
          <a:p>
            <a:r>
              <a:rPr lang="en-US" dirty="0"/>
              <a:t>Introduction</a:t>
            </a:r>
          </a:p>
        </p:txBody>
      </p:sp>
      <p:sp>
        <p:nvSpPr>
          <p:cNvPr id="23" name="Rectangle 22">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61264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133035C-46AF-4B6B-A264-C0D48C50B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8379" y="610900"/>
            <a:ext cx="3939220" cy="46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6B7F180-4E00-3CB2-1107-52F1DB737CE6}"/>
              </a:ext>
            </a:extLst>
          </p:cNvPr>
          <p:cNvPicPr>
            <a:picLocks noChangeAspect="1"/>
          </p:cNvPicPr>
          <p:nvPr/>
        </p:nvPicPr>
        <p:blipFill rotWithShape="1">
          <a:blip r:embed="rId2"/>
          <a:srcRect r="3" b="2167"/>
          <a:stretch/>
        </p:blipFill>
        <p:spPr>
          <a:xfrm>
            <a:off x="517868" y="3102455"/>
            <a:ext cx="6144231" cy="3125836"/>
          </a:xfrm>
          <a:prstGeom prst="rect">
            <a:avLst/>
          </a:prstGeom>
        </p:spPr>
      </p:pic>
      <p:sp>
        <p:nvSpPr>
          <p:cNvPr id="3" name="Content Placeholder 2">
            <a:extLst>
              <a:ext uri="{FF2B5EF4-FFF2-40B4-BE49-F238E27FC236}">
                <a16:creationId xmlns:a16="http://schemas.microsoft.com/office/drawing/2014/main" id="{5AB541C3-3A44-D9F4-8475-3DF916CEB1D4}"/>
              </a:ext>
            </a:extLst>
          </p:cNvPr>
          <p:cNvSpPr>
            <a:spLocks noGrp="1"/>
          </p:cNvSpPr>
          <p:nvPr>
            <p:ph idx="1"/>
          </p:nvPr>
        </p:nvSpPr>
        <p:spPr>
          <a:xfrm>
            <a:off x="7746477" y="976160"/>
            <a:ext cx="3927651" cy="5212704"/>
          </a:xfrm>
        </p:spPr>
        <p:txBody>
          <a:bodyPr>
            <a:normAutofit lnSpcReduction="10000"/>
          </a:bodyPr>
          <a:lstStyle/>
          <a:p>
            <a:pPr marL="171450" indent="-171450">
              <a:lnSpc>
                <a:spcPct val="100000"/>
              </a:lnSpc>
              <a:buFont typeface="Arial" panose="020B0604020202020204" pitchFamily="34" charset="0"/>
              <a:buChar char="•"/>
            </a:pPr>
            <a:r>
              <a:rPr lang="en-US" sz="1600" b="0" i="0" dirty="0">
                <a:effectLst/>
                <a:latin typeface="Google Sans"/>
              </a:rPr>
              <a:t>Imagine a world where trust is built into the system, where transactions are transparent and secure, and intermediaries are no longer needed. This is the promise of blockchain technology, a revolutionary innovation fundamentally changing our digital landscape.</a:t>
            </a:r>
          </a:p>
          <a:p>
            <a:pPr marL="171450" indent="-171450">
              <a:lnSpc>
                <a:spcPct val="100000"/>
              </a:lnSpc>
              <a:buFont typeface="Arial" panose="020B0604020202020204" pitchFamily="34" charset="0"/>
              <a:buChar char="•"/>
            </a:pPr>
            <a:r>
              <a:rPr lang="en-US" sz="1600" b="0" i="0" dirty="0">
                <a:effectLst/>
                <a:latin typeface="Calibri" panose="020F0502020204030204" pitchFamily="34" charset="0"/>
              </a:rPr>
              <a:t>Blockchain technology works by using a distributed network of computers to verify and record transactions. Each transaction is added to a block, which is then linked to the previous block using cryptography. This creates a chain of blocks, each of which is tamper-proof.</a:t>
            </a:r>
          </a:p>
          <a:p>
            <a:pPr marL="171450" indent="-171450">
              <a:lnSpc>
                <a:spcPct val="100000"/>
              </a:lnSpc>
              <a:buFont typeface="Arial" panose="020B0604020202020204" pitchFamily="34" charset="0"/>
              <a:buChar char="•"/>
            </a:pPr>
            <a:r>
              <a:rPr lang="en-US" sz="1600" b="0" i="0" dirty="0">
                <a:effectLst/>
                <a:latin typeface="Calibri" panose="020F0502020204030204" pitchFamily="34" charset="0"/>
              </a:rPr>
              <a:t>To add a new block to the blockchain, a miner must solve a complex mathematical problem. The first miner to solve the problem gets to add the block to the blockchain and is rewarded with cryptocurrency.</a:t>
            </a:r>
            <a:r>
              <a:rPr lang="en-US" sz="1600" dirty="0"/>
              <a:t> </a:t>
            </a:r>
            <a:br>
              <a:rPr lang="en-US" sz="1600" dirty="0"/>
            </a:br>
            <a:endParaRPr lang="en-US" sz="1600" b="0" i="0" dirty="0">
              <a:effectLst/>
              <a:latin typeface="Google Sans"/>
            </a:endParaRPr>
          </a:p>
        </p:txBody>
      </p:sp>
    </p:spTree>
    <p:extLst>
      <p:ext uri="{BB962C8B-B14F-4D97-AF65-F5344CB8AC3E}">
        <p14:creationId xmlns:p14="http://schemas.microsoft.com/office/powerpoint/2010/main" val="793105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385006-D0DF-7155-774B-65FD00D668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64952A-6CBD-6359-F5C2-EF78C4DDCE04}"/>
              </a:ext>
            </a:extLst>
          </p:cNvPr>
          <p:cNvSpPr>
            <a:spLocks noGrp="1"/>
          </p:cNvSpPr>
          <p:nvPr>
            <p:ph type="title"/>
          </p:nvPr>
        </p:nvSpPr>
        <p:spPr/>
        <p:txBody>
          <a:bodyPr>
            <a:normAutofit fontScale="90000"/>
          </a:bodyPr>
          <a:lstStyle/>
          <a:p>
            <a:r>
              <a:rPr lang="en-US" dirty="0"/>
              <a:t>Cont. Cryptographic Hash Functions</a:t>
            </a:r>
          </a:p>
        </p:txBody>
      </p:sp>
      <p:sp>
        <p:nvSpPr>
          <p:cNvPr id="4" name="Content Placeholder 3">
            <a:extLst>
              <a:ext uri="{FF2B5EF4-FFF2-40B4-BE49-F238E27FC236}">
                <a16:creationId xmlns:a16="http://schemas.microsoft.com/office/drawing/2014/main" id="{46D92821-BD65-EDD0-EEF9-8F7AEF146D41}"/>
              </a:ext>
            </a:extLst>
          </p:cNvPr>
          <p:cNvSpPr>
            <a:spLocks noGrp="1"/>
          </p:cNvSpPr>
          <p:nvPr>
            <p:ph sz="half" idx="2"/>
          </p:nvPr>
        </p:nvSpPr>
        <p:spPr>
          <a:xfrm>
            <a:off x="517870" y="2241755"/>
            <a:ext cx="11074362" cy="3957225"/>
          </a:xfrm>
        </p:spPr>
        <p:txBody>
          <a:bodyPr>
            <a:normAutofit/>
          </a:bodyPr>
          <a:lstStyle/>
          <a:p>
            <a:r>
              <a:rPr lang="en-US" dirty="0"/>
              <a:t>Uses as </a:t>
            </a:r>
          </a:p>
          <a:p>
            <a:pPr marL="617220" lvl="1" indent="-342900"/>
            <a:r>
              <a:rPr lang="en-US" dirty="0"/>
              <a:t>Names </a:t>
            </a:r>
          </a:p>
          <a:p>
            <a:pPr marL="617220" lvl="1" indent="-342900"/>
            <a:r>
              <a:rPr lang="en-US" dirty="0"/>
              <a:t> References </a:t>
            </a:r>
          </a:p>
          <a:p>
            <a:pPr marL="617220" lvl="1" indent="-342900"/>
            <a:r>
              <a:rPr lang="en-US" dirty="0"/>
              <a:t> Pointers </a:t>
            </a:r>
          </a:p>
          <a:p>
            <a:pPr marL="617220" lvl="1" indent="-342900"/>
            <a:r>
              <a:rPr lang="en-US" dirty="0"/>
              <a:t> Commitments</a:t>
            </a:r>
          </a:p>
          <a:p>
            <a:r>
              <a:rPr lang="en-US" dirty="0"/>
              <a:t> Bitcoin Hash Functions </a:t>
            </a:r>
          </a:p>
          <a:p>
            <a:pPr marL="617220" lvl="1" indent="-342900"/>
            <a:r>
              <a:rPr lang="en-US" dirty="0"/>
              <a:t> Headers– SHA 256 </a:t>
            </a:r>
          </a:p>
          <a:p>
            <a:pPr marL="617220" lvl="1" indent="-342900"/>
            <a:r>
              <a:rPr lang="en-US" dirty="0"/>
              <a:t> Bitcoin Addresses – SHA 256 and RIPEMD160</a:t>
            </a:r>
          </a:p>
        </p:txBody>
      </p:sp>
    </p:spTree>
    <p:extLst>
      <p:ext uri="{BB962C8B-B14F-4D97-AF65-F5344CB8AC3E}">
        <p14:creationId xmlns:p14="http://schemas.microsoft.com/office/powerpoint/2010/main" val="29792732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39BC1-6089-0D80-3F69-1AD54910846E}"/>
              </a:ext>
            </a:extLst>
          </p:cNvPr>
          <p:cNvSpPr>
            <a:spLocks noGrp="1"/>
          </p:cNvSpPr>
          <p:nvPr>
            <p:ph type="title"/>
          </p:nvPr>
        </p:nvSpPr>
        <p:spPr/>
        <p:txBody>
          <a:bodyPr>
            <a:noAutofit/>
          </a:bodyPr>
          <a:lstStyle/>
          <a:p>
            <a:r>
              <a:rPr lang="en-US" sz="4000" dirty="0"/>
              <a:t>Asymmetric Cryptography &amp; Digital Signatures </a:t>
            </a:r>
          </a:p>
        </p:txBody>
      </p:sp>
      <p:sp>
        <p:nvSpPr>
          <p:cNvPr id="4" name="Content Placeholder 3">
            <a:extLst>
              <a:ext uri="{FF2B5EF4-FFF2-40B4-BE49-F238E27FC236}">
                <a16:creationId xmlns:a16="http://schemas.microsoft.com/office/drawing/2014/main" id="{0D2E4452-214E-866D-A199-6A146617E90A}"/>
              </a:ext>
            </a:extLst>
          </p:cNvPr>
          <p:cNvSpPr>
            <a:spLocks noGrp="1"/>
          </p:cNvSpPr>
          <p:nvPr>
            <p:ph sz="half" idx="2"/>
          </p:nvPr>
        </p:nvSpPr>
        <p:spPr>
          <a:xfrm>
            <a:off x="517870" y="2123769"/>
            <a:ext cx="11165480" cy="4075212"/>
          </a:xfrm>
        </p:spPr>
        <p:txBody>
          <a:bodyPr>
            <a:normAutofit/>
          </a:bodyPr>
          <a:lstStyle/>
          <a:p>
            <a:r>
              <a:rPr lang="en-US" dirty="0"/>
              <a:t>Digital Signature Algorithms </a:t>
            </a:r>
          </a:p>
          <a:p>
            <a:pPr marL="617220" lvl="1" indent="-342900"/>
            <a:r>
              <a:rPr lang="en-US" sz="1700" dirty="0"/>
              <a:t> Generate Key Pair - Public Key (PK) &amp; Private Key (PR) - from random number </a:t>
            </a:r>
          </a:p>
          <a:p>
            <a:pPr marL="617220" lvl="1" indent="-342900"/>
            <a:r>
              <a:rPr lang="en-US" sz="1700" dirty="0"/>
              <a:t> Signature – Creates Digital Signature (Sig) from message (m) and Private Key (PR) </a:t>
            </a:r>
          </a:p>
          <a:p>
            <a:pPr marL="617220" lvl="1" indent="-342900"/>
            <a:r>
              <a:rPr lang="en-US" sz="1700" dirty="0"/>
              <a:t>Verification – Verifies if a signature (Sig) is valid for a message (m) and a Public Key (PK)</a:t>
            </a:r>
          </a:p>
          <a:p>
            <a:r>
              <a:rPr lang="en-US" dirty="0"/>
              <a:t>Properties </a:t>
            </a:r>
          </a:p>
          <a:p>
            <a:pPr marL="617220" lvl="1" indent="-342900"/>
            <a:r>
              <a:rPr lang="en-US" dirty="0"/>
              <a:t> Infeasible to find Private Key (PR) from Public Key (PK) </a:t>
            </a:r>
          </a:p>
          <a:p>
            <a:pPr marL="617220" lvl="1" indent="-342900"/>
            <a:r>
              <a:rPr lang="en-US" dirty="0"/>
              <a:t> All valid signatures verify </a:t>
            </a:r>
          </a:p>
          <a:p>
            <a:pPr marL="617220" lvl="1" indent="-342900"/>
            <a:r>
              <a:rPr lang="en-US" dirty="0"/>
              <a:t> Signatures infeasible to forge</a:t>
            </a:r>
          </a:p>
          <a:p>
            <a:r>
              <a:rPr lang="en-US" dirty="0"/>
              <a:t>Bitcoin Digital Signature Function </a:t>
            </a:r>
          </a:p>
          <a:p>
            <a:pPr marL="342900" indent="-342900">
              <a:buFont typeface="Arial" panose="020B0604020202020204" pitchFamily="34" charset="0"/>
              <a:buChar char="•"/>
            </a:pPr>
            <a:r>
              <a:rPr lang="en-US" dirty="0"/>
              <a:t> Elliptic Curve Digital Signature Algorithm (EDCSA)</a:t>
            </a:r>
          </a:p>
        </p:txBody>
      </p:sp>
      <p:pic>
        <p:nvPicPr>
          <p:cNvPr id="7" name="Picture 6">
            <a:extLst>
              <a:ext uri="{FF2B5EF4-FFF2-40B4-BE49-F238E27FC236}">
                <a16:creationId xmlns:a16="http://schemas.microsoft.com/office/drawing/2014/main" id="{621A4581-EE4D-BD83-FDA2-39E8C9305514}"/>
              </a:ext>
            </a:extLst>
          </p:cNvPr>
          <p:cNvPicPr>
            <a:picLocks noChangeAspect="1"/>
          </p:cNvPicPr>
          <p:nvPr/>
        </p:nvPicPr>
        <p:blipFill rotWithShape="1">
          <a:blip r:embed="rId2" cstate="print"/>
          <a:srcRect b="55079"/>
          <a:stretch/>
        </p:blipFill>
        <p:spPr bwMode="auto">
          <a:xfrm>
            <a:off x="7088586" y="5124146"/>
            <a:ext cx="4995259" cy="1465272"/>
          </a:xfrm>
          <a:prstGeom prst="rect">
            <a:avLst/>
          </a:prstGeom>
          <a:noFill/>
          <a:ln w="9525">
            <a:noFill/>
            <a:miter lim="800000"/>
            <a:headEnd/>
            <a:tailEnd/>
          </a:ln>
        </p:spPr>
      </p:pic>
      <p:pic>
        <p:nvPicPr>
          <p:cNvPr id="8" name="Picture 7">
            <a:extLst>
              <a:ext uri="{FF2B5EF4-FFF2-40B4-BE49-F238E27FC236}">
                <a16:creationId xmlns:a16="http://schemas.microsoft.com/office/drawing/2014/main" id="{F6E3E964-7982-C3D6-8A30-88B47C6AF0B7}"/>
              </a:ext>
            </a:extLst>
          </p:cNvPr>
          <p:cNvPicPr>
            <a:picLocks noChangeAspect="1"/>
          </p:cNvPicPr>
          <p:nvPr/>
        </p:nvPicPr>
        <p:blipFill>
          <a:blip r:embed="rId3" cstate="print"/>
          <a:srcRect/>
          <a:stretch>
            <a:fillRect/>
          </a:stretch>
        </p:blipFill>
        <p:spPr bwMode="auto">
          <a:xfrm>
            <a:off x="9340643" y="2426685"/>
            <a:ext cx="2743202" cy="2543922"/>
          </a:xfrm>
          <a:prstGeom prst="rect">
            <a:avLst/>
          </a:prstGeom>
          <a:noFill/>
          <a:ln w="9525">
            <a:noFill/>
            <a:miter lim="800000"/>
            <a:headEnd/>
            <a:tailEnd/>
          </a:ln>
        </p:spPr>
      </p:pic>
    </p:spTree>
    <p:extLst>
      <p:ext uri="{BB962C8B-B14F-4D97-AF65-F5344CB8AC3E}">
        <p14:creationId xmlns:p14="http://schemas.microsoft.com/office/powerpoint/2010/main" val="10844479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CD9215E-F67B-1CBB-FD0B-FDEB6C020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A4B028-A4F5-35BA-2E39-ADEC4A7C8DA3}"/>
              </a:ext>
            </a:extLst>
          </p:cNvPr>
          <p:cNvSpPr>
            <a:spLocks noGrp="1"/>
          </p:cNvSpPr>
          <p:nvPr>
            <p:ph type="title"/>
          </p:nvPr>
        </p:nvSpPr>
        <p:spPr>
          <a:xfrm>
            <a:off x="517870" y="976160"/>
            <a:ext cx="5021183" cy="1934172"/>
          </a:xfrm>
        </p:spPr>
        <p:txBody>
          <a:bodyPr vert="horz" lIns="91440" tIns="45720" rIns="91440" bIns="45720" rtlCol="0" anchor="t">
            <a:normAutofit/>
          </a:bodyPr>
          <a:lstStyle/>
          <a:p>
            <a:pPr>
              <a:lnSpc>
                <a:spcPct val="90000"/>
              </a:lnSpc>
            </a:pPr>
            <a:r>
              <a:rPr lang="en-US" sz="4200" b="1" kern="1200" dirty="0">
                <a:solidFill>
                  <a:schemeClr val="tx1"/>
                </a:solidFill>
                <a:latin typeface="+mj-lt"/>
                <a:ea typeface="+mj-ea"/>
                <a:cs typeface="+mj-cs"/>
              </a:rPr>
              <a:t>The building blocks of blockchain </a:t>
            </a:r>
          </a:p>
        </p:txBody>
      </p:sp>
      <p:sp>
        <p:nvSpPr>
          <p:cNvPr id="3" name="Content Placeholder 2">
            <a:extLst>
              <a:ext uri="{FF2B5EF4-FFF2-40B4-BE49-F238E27FC236}">
                <a16:creationId xmlns:a16="http://schemas.microsoft.com/office/drawing/2014/main" id="{785EAF59-29F7-5A73-D55A-FC345C13EB31}"/>
              </a:ext>
            </a:extLst>
          </p:cNvPr>
          <p:cNvSpPr>
            <a:spLocks noGrp="1"/>
          </p:cNvSpPr>
          <p:nvPr>
            <p:ph sz="half" idx="2"/>
          </p:nvPr>
        </p:nvSpPr>
        <p:spPr>
          <a:xfrm>
            <a:off x="517870" y="2222830"/>
            <a:ext cx="4945183" cy="4101018"/>
          </a:xfrm>
        </p:spPr>
        <p:txBody>
          <a:bodyPr vert="horz" lIns="91440" tIns="45720" rIns="91440" bIns="45720" rtlCol="0" anchor="t">
            <a:normAutofit fontScale="85000" lnSpcReduction="10000"/>
          </a:bodyPr>
          <a:lstStyle/>
          <a:p>
            <a:pPr marL="342900" indent="-342900">
              <a:lnSpc>
                <a:spcPct val="100000"/>
              </a:lnSpc>
              <a:buFont typeface="Arial" panose="020B0604020202020204" pitchFamily="34" charset="0"/>
              <a:buChar char="•"/>
            </a:pPr>
            <a:r>
              <a:rPr lang="en-US" sz="1800" dirty="0"/>
              <a:t>A distributed ledger </a:t>
            </a:r>
            <a:r>
              <a:rPr lang="en-US" sz="1800" b="0" i="0" dirty="0">
                <a:effectLst/>
              </a:rPr>
              <a:t>is </a:t>
            </a:r>
            <a:r>
              <a:rPr lang="en-US" sz="1800" dirty="0"/>
              <a:t>stored in </a:t>
            </a:r>
            <a:r>
              <a:rPr lang="en-US" sz="1800" b="0" i="0" dirty="0">
                <a:effectLst/>
              </a:rPr>
              <a:t>a </a:t>
            </a:r>
            <a:r>
              <a:rPr lang="en-US" sz="1800" dirty="0"/>
              <a:t>database and updated </a:t>
            </a:r>
            <a:r>
              <a:rPr lang="en-US" sz="1800" b="0" i="0" dirty="0">
                <a:effectLst/>
              </a:rPr>
              <a:t>by </a:t>
            </a:r>
            <a:r>
              <a:rPr lang="en-US" sz="1800" dirty="0"/>
              <a:t>each participant in </a:t>
            </a:r>
            <a:r>
              <a:rPr lang="en-US" sz="1800" b="0" i="0" dirty="0">
                <a:effectLst/>
              </a:rPr>
              <a:t>the </a:t>
            </a:r>
            <a:r>
              <a:rPr lang="en-US" sz="1800" dirty="0"/>
              <a:t>blockchain </a:t>
            </a:r>
            <a:r>
              <a:rPr lang="en-US" sz="1800" b="0" i="0" dirty="0">
                <a:effectLst/>
              </a:rPr>
              <a:t>network. </a:t>
            </a:r>
            <a:r>
              <a:rPr lang="en-US" sz="1800" dirty="0"/>
              <a:t>A ledger </a:t>
            </a:r>
            <a:r>
              <a:rPr lang="en-US" sz="1800" b="0" i="0" dirty="0">
                <a:effectLst/>
              </a:rPr>
              <a:t>is </a:t>
            </a:r>
            <a:r>
              <a:rPr lang="en-US" sz="1800" dirty="0"/>
              <a:t>represented in a series </a:t>
            </a:r>
            <a:r>
              <a:rPr lang="en-US" sz="1800" b="0" i="0" dirty="0">
                <a:effectLst/>
              </a:rPr>
              <a:t>of </a:t>
            </a:r>
            <a:r>
              <a:rPr lang="en-US" sz="1800" dirty="0"/>
              <a:t>units called blocks. The blockchain network consists of a network of several independent machines named nodes. Unlike traditional databases that store entire information on a centralized database server, Blockchain nodes keep the copy of the entire database with an administrative role. Even if one node goes down, the information will remain available for the other nodes.</a:t>
            </a:r>
            <a:endParaRPr lang="en-US" dirty="0"/>
          </a:p>
          <a:p>
            <a:pPr marL="342900" indent="-342900">
              <a:lnSpc>
                <a:spcPct val="100000"/>
              </a:lnSpc>
              <a:buFont typeface="Arial" panose="020B0604020202020204" pitchFamily="34" charset="0"/>
              <a:buChar char="•"/>
            </a:pPr>
            <a:r>
              <a:rPr lang="en-US" sz="1800" dirty="0">
                <a:ea typeface="+mn-lt"/>
                <a:cs typeface="+mn-lt"/>
              </a:rPr>
              <a:t>The moment a node joins the blockchain network, it downloads the updated blockchain ledger. Each node is responsible for managing and updating its ledger with validated blocks. The node maintains the ledger and organizes it in the form of blocks connected to the hashing algorithm.</a:t>
            </a:r>
            <a:br>
              <a:rPr lang="en-US" sz="1800" dirty="0"/>
            </a:br>
            <a:endParaRPr lang="en-US"/>
          </a:p>
        </p:txBody>
      </p:sp>
      <p:pic>
        <p:nvPicPr>
          <p:cNvPr id="4" name="Picture 3" descr="A diagram of a network&#10;&#10;Description automatically generated">
            <a:extLst>
              <a:ext uri="{FF2B5EF4-FFF2-40B4-BE49-F238E27FC236}">
                <a16:creationId xmlns:a16="http://schemas.microsoft.com/office/drawing/2014/main" id="{587D637A-AB95-D9A8-EBC6-277C5B7CA4F1}"/>
              </a:ext>
            </a:extLst>
          </p:cNvPr>
          <p:cNvPicPr>
            <a:picLocks noChangeAspect="1"/>
          </p:cNvPicPr>
          <p:nvPr/>
        </p:nvPicPr>
        <p:blipFill>
          <a:blip r:embed="rId2"/>
          <a:stretch>
            <a:fillRect/>
          </a:stretch>
        </p:blipFill>
        <p:spPr>
          <a:xfrm>
            <a:off x="6662168" y="2032211"/>
            <a:ext cx="5028041" cy="4148133"/>
          </a:xfrm>
          <a:prstGeom prst="rect">
            <a:avLst/>
          </a:prstGeom>
        </p:spPr>
      </p:pic>
    </p:spTree>
    <p:extLst>
      <p:ext uri="{BB962C8B-B14F-4D97-AF65-F5344CB8AC3E}">
        <p14:creationId xmlns:p14="http://schemas.microsoft.com/office/powerpoint/2010/main" val="10166755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CD9215E-F67B-1CBB-FD0B-FDEB6C020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A4B028-A4F5-35BA-2E39-ADEC4A7C8DA3}"/>
              </a:ext>
            </a:extLst>
          </p:cNvPr>
          <p:cNvSpPr>
            <a:spLocks noGrp="1"/>
          </p:cNvSpPr>
          <p:nvPr>
            <p:ph type="title"/>
          </p:nvPr>
        </p:nvSpPr>
        <p:spPr>
          <a:xfrm>
            <a:off x="517870" y="976160"/>
            <a:ext cx="6512052" cy="1934172"/>
          </a:xfrm>
        </p:spPr>
        <p:txBody>
          <a:bodyPr vert="horz" lIns="91440" tIns="45720" rIns="91440" bIns="45720" rtlCol="0" anchor="t">
            <a:normAutofit/>
          </a:bodyPr>
          <a:lstStyle/>
          <a:p>
            <a:pPr>
              <a:lnSpc>
                <a:spcPct val="90000"/>
              </a:lnSpc>
            </a:pPr>
            <a:r>
              <a:rPr lang="en-US" sz="4200" dirty="0"/>
              <a:t>Cont. The</a:t>
            </a:r>
            <a:r>
              <a:rPr lang="en-US" sz="4200" b="1" kern="1200" dirty="0">
                <a:latin typeface="+mj-lt"/>
                <a:ea typeface="+mj-ea"/>
                <a:cs typeface="+mj-cs"/>
              </a:rPr>
              <a:t> building blocks of blockchain </a:t>
            </a:r>
          </a:p>
        </p:txBody>
      </p:sp>
      <p:sp>
        <p:nvSpPr>
          <p:cNvPr id="3" name="Content Placeholder 2">
            <a:extLst>
              <a:ext uri="{FF2B5EF4-FFF2-40B4-BE49-F238E27FC236}">
                <a16:creationId xmlns:a16="http://schemas.microsoft.com/office/drawing/2014/main" id="{785EAF59-29F7-5A73-D55A-FC345C13EB31}"/>
              </a:ext>
            </a:extLst>
          </p:cNvPr>
          <p:cNvSpPr>
            <a:spLocks noGrp="1"/>
          </p:cNvSpPr>
          <p:nvPr>
            <p:ph sz="half" idx="2"/>
          </p:nvPr>
        </p:nvSpPr>
        <p:spPr>
          <a:xfrm>
            <a:off x="517870" y="2752916"/>
            <a:ext cx="4945183" cy="3570932"/>
          </a:xfrm>
        </p:spPr>
        <p:txBody>
          <a:bodyPr vert="horz" lIns="91440" tIns="45720" rIns="91440" bIns="45720" rtlCol="0" anchor="t">
            <a:normAutofit/>
          </a:bodyPr>
          <a:lstStyle/>
          <a:p>
            <a:pPr marL="342900" indent="-342900">
              <a:lnSpc>
                <a:spcPct val="100000"/>
              </a:lnSpc>
              <a:buFont typeface="Arial" panose="020B0604020202020204" pitchFamily="34" charset="0"/>
              <a:buChar char="•"/>
            </a:pPr>
            <a:r>
              <a:rPr lang="en-US" sz="1800" dirty="0">
                <a:ea typeface="+mn-lt"/>
                <a:cs typeface="+mn-lt"/>
              </a:rPr>
              <a:t>Multiple transactions are bundled together to form </a:t>
            </a:r>
            <a:r>
              <a:rPr lang="en-US" sz="1800" b="0" i="0" dirty="0">
                <a:effectLst/>
                <a:ea typeface="+mn-lt"/>
                <a:cs typeface="+mn-lt"/>
              </a:rPr>
              <a:t>a </a:t>
            </a:r>
            <a:r>
              <a:rPr lang="en-US" sz="1800" dirty="0">
                <a:ea typeface="+mn-lt"/>
                <a:cs typeface="+mn-lt"/>
              </a:rPr>
              <a:t>block, and in its simplest form, it's a data structure. Every cryptocurrency has its own blockchain with its own customized properties. For example, a block in a Bitcoin blockchain is generated every 10 minutes and the size of each block is 1 MB, whereas a block in an Ethereum blockchain is generated every 12-14 seconds, and the size of each block is 2 KB. </a:t>
            </a:r>
            <a:br>
              <a:rPr lang="en-US" sz="1800" dirty="0">
                <a:ea typeface="+mn-lt"/>
                <a:cs typeface="+mn-lt"/>
              </a:rPr>
            </a:br>
            <a:endParaRPr lang="en-US" sz="1800" dirty="0">
              <a:ea typeface="+mn-lt"/>
              <a:cs typeface="+mn-lt"/>
            </a:endParaRPr>
          </a:p>
        </p:txBody>
      </p:sp>
      <p:pic>
        <p:nvPicPr>
          <p:cNvPr id="5" name="Picture 4" descr="A screenshot of a computer&#10;&#10;Description automatically generated">
            <a:extLst>
              <a:ext uri="{FF2B5EF4-FFF2-40B4-BE49-F238E27FC236}">
                <a16:creationId xmlns:a16="http://schemas.microsoft.com/office/drawing/2014/main" id="{23938BB4-FD88-0868-F745-AC21677D9BA4}"/>
              </a:ext>
            </a:extLst>
          </p:cNvPr>
          <p:cNvPicPr>
            <a:picLocks noChangeAspect="1"/>
          </p:cNvPicPr>
          <p:nvPr/>
        </p:nvPicPr>
        <p:blipFill>
          <a:blip r:embed="rId2"/>
          <a:stretch>
            <a:fillRect/>
          </a:stretch>
        </p:blipFill>
        <p:spPr>
          <a:xfrm>
            <a:off x="7319755" y="2828787"/>
            <a:ext cx="3714750" cy="3276600"/>
          </a:xfrm>
          <a:prstGeom prst="rect">
            <a:avLst/>
          </a:prstGeom>
        </p:spPr>
      </p:pic>
    </p:spTree>
    <p:extLst>
      <p:ext uri="{BB962C8B-B14F-4D97-AF65-F5344CB8AC3E}">
        <p14:creationId xmlns:p14="http://schemas.microsoft.com/office/powerpoint/2010/main" val="12901022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CD9215E-F67B-1CBB-FD0B-FDEB6C020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A4B028-A4F5-35BA-2E39-ADEC4A7C8DA3}"/>
              </a:ext>
            </a:extLst>
          </p:cNvPr>
          <p:cNvSpPr>
            <a:spLocks noGrp="1"/>
          </p:cNvSpPr>
          <p:nvPr>
            <p:ph type="title"/>
          </p:nvPr>
        </p:nvSpPr>
        <p:spPr>
          <a:xfrm>
            <a:off x="517870" y="976160"/>
            <a:ext cx="6512052" cy="1934172"/>
          </a:xfrm>
        </p:spPr>
        <p:txBody>
          <a:bodyPr vert="horz" lIns="91440" tIns="45720" rIns="91440" bIns="45720" rtlCol="0" anchor="t">
            <a:normAutofit/>
          </a:bodyPr>
          <a:lstStyle/>
          <a:p>
            <a:pPr>
              <a:lnSpc>
                <a:spcPct val="90000"/>
              </a:lnSpc>
            </a:pPr>
            <a:r>
              <a:rPr lang="en-US" sz="4200" dirty="0"/>
              <a:t>Cont. The</a:t>
            </a:r>
            <a:r>
              <a:rPr lang="en-US" sz="4200" b="1" kern="1200" dirty="0">
                <a:latin typeface="+mj-lt"/>
                <a:ea typeface="+mj-ea"/>
                <a:cs typeface="+mj-cs"/>
              </a:rPr>
              <a:t> building blocks of blockchain </a:t>
            </a:r>
          </a:p>
        </p:txBody>
      </p:sp>
      <p:sp>
        <p:nvSpPr>
          <p:cNvPr id="3" name="Content Placeholder 2">
            <a:extLst>
              <a:ext uri="{FF2B5EF4-FFF2-40B4-BE49-F238E27FC236}">
                <a16:creationId xmlns:a16="http://schemas.microsoft.com/office/drawing/2014/main" id="{785EAF59-29F7-5A73-D55A-FC345C13EB31}"/>
              </a:ext>
            </a:extLst>
          </p:cNvPr>
          <p:cNvSpPr>
            <a:spLocks noGrp="1"/>
          </p:cNvSpPr>
          <p:nvPr>
            <p:ph sz="half" idx="2"/>
          </p:nvPr>
        </p:nvSpPr>
        <p:spPr>
          <a:xfrm>
            <a:off x="517870" y="2255960"/>
            <a:ext cx="5817617" cy="4067888"/>
          </a:xfrm>
        </p:spPr>
        <p:txBody>
          <a:bodyPr vert="horz" lIns="91440" tIns="45720" rIns="91440" bIns="45720" rtlCol="0" anchor="t">
            <a:noAutofit/>
          </a:bodyPr>
          <a:lstStyle/>
          <a:p>
            <a:pPr marL="285750" indent="-285750">
              <a:buChar char="•"/>
            </a:pPr>
            <a:r>
              <a:rPr lang="en-US" sz="1600" dirty="0">
                <a:ea typeface="+mn-lt"/>
                <a:cs typeface="+mn-lt"/>
              </a:rPr>
              <a:t>Block header: A block header helps us identify a specific block in the blockchain. It contains a set of metadata: </a:t>
            </a:r>
            <a:br>
              <a:rPr lang="en-US" sz="1600" dirty="0">
                <a:ea typeface="+mn-lt"/>
                <a:cs typeface="+mn-lt"/>
              </a:rPr>
            </a:br>
            <a:r>
              <a:rPr lang="en-US" sz="1600" dirty="0">
                <a:ea typeface="+mn-lt"/>
                <a:cs typeface="+mn-lt"/>
              </a:rPr>
              <a:t>The components of the block are explained as follows:</a:t>
            </a:r>
            <a:endParaRPr lang="en-US" sz="1600"/>
          </a:p>
          <a:p>
            <a:pPr marL="560070" lvl="1" indent="-285750">
              <a:buFont typeface="Courier New" panose="020B0604020202020204" pitchFamily="34" charset="0"/>
              <a:buChar char="o"/>
            </a:pPr>
            <a:r>
              <a:rPr lang="en-US" sz="1200" dirty="0">
                <a:ea typeface="+mn-lt"/>
                <a:cs typeface="+mn-lt"/>
              </a:rPr>
              <a:t>Version: It's a 4-byte field that's used to track software or protocol</a:t>
            </a:r>
            <a:endParaRPr lang="en-US" sz="1200"/>
          </a:p>
          <a:p>
            <a:pPr marL="560070" lvl="1" indent="-285750">
              <a:buFont typeface="Courier New" panose="020B0604020202020204" pitchFamily="34" charset="0"/>
              <a:buChar char="o"/>
            </a:pPr>
            <a:r>
              <a:rPr lang="en-US" sz="1200" dirty="0">
                <a:ea typeface="+mn-lt"/>
                <a:cs typeface="+mn-lt"/>
              </a:rPr>
              <a:t>grades.</a:t>
            </a:r>
            <a:endParaRPr lang="en-US" sz="1200"/>
          </a:p>
          <a:p>
            <a:pPr marL="560070" lvl="1" indent="-285750">
              <a:buFont typeface="Courier New" panose="020B0604020202020204" pitchFamily="34" charset="0"/>
              <a:buChar char="o"/>
            </a:pPr>
            <a:r>
              <a:rPr lang="en-US" sz="1200" dirty="0">
                <a:ea typeface="+mn-lt"/>
                <a:cs typeface="+mn-lt"/>
              </a:rPr>
              <a:t>Timestamp: This is a 4-byte field that indicates the creation time of the block in seconds.</a:t>
            </a:r>
            <a:endParaRPr lang="en-US" sz="1200"/>
          </a:p>
          <a:p>
            <a:pPr marL="560070" lvl="1" indent="-285750">
              <a:buFont typeface="Courier New" panose="020B0604020202020204" pitchFamily="34" charset="0"/>
              <a:buChar char="o"/>
            </a:pPr>
            <a:r>
              <a:rPr lang="en-US" sz="1200" dirty="0">
                <a:ea typeface="+mn-lt"/>
                <a:cs typeface="+mn-lt"/>
              </a:rPr>
              <a:t>Hash of the previous block: This is a 32-byte field that indicates the hash of the previous block in the chain.</a:t>
            </a:r>
            <a:endParaRPr lang="en-US" sz="1200"/>
          </a:p>
          <a:p>
            <a:pPr marL="560070" lvl="1" indent="-285750">
              <a:buFont typeface="Courier New" panose="020B0604020202020204" pitchFamily="34" charset="0"/>
              <a:buChar char="o"/>
            </a:pPr>
            <a:r>
              <a:rPr lang="en-US" sz="1200" dirty="0">
                <a:ea typeface="+mn-lt"/>
                <a:cs typeface="+mn-lt"/>
              </a:rPr>
              <a:t>Nonce: This is a 4-byte field that's used to track the </a:t>
            </a:r>
            <a:r>
              <a:rPr lang="en-US" sz="1200" err="1">
                <a:ea typeface="+mn-lt"/>
                <a:cs typeface="+mn-lt"/>
              </a:rPr>
              <a:t>PoW</a:t>
            </a:r>
            <a:r>
              <a:rPr lang="en-US" sz="1200" dirty="0">
                <a:ea typeface="+mn-lt"/>
                <a:cs typeface="+mn-lt"/>
              </a:rPr>
              <a:t> algorithm counter.</a:t>
            </a:r>
            <a:endParaRPr lang="en-US" sz="1200"/>
          </a:p>
          <a:p>
            <a:pPr marL="560070" lvl="1" indent="-285750">
              <a:buFont typeface="Courier New" panose="020B0604020202020204" pitchFamily="34" charset="0"/>
              <a:buChar char="o"/>
            </a:pPr>
            <a:r>
              <a:rPr lang="en-US" sz="1200" dirty="0">
                <a:ea typeface="+mn-lt"/>
                <a:cs typeface="+mn-lt"/>
              </a:rPr>
              <a:t>Hash of Merkle root: This is a 32-byte field that is a hash of the root of the Merkle tree of the block transaction.</a:t>
            </a:r>
            <a:endParaRPr lang="en-US" sz="1200"/>
          </a:p>
          <a:p>
            <a:pPr marL="560070" lvl="1" indent="-285750">
              <a:lnSpc>
                <a:spcPct val="100000"/>
              </a:lnSpc>
              <a:buFont typeface="Courier New" panose="020B0604020202020204" pitchFamily="34" charset="0"/>
              <a:buChar char="o"/>
            </a:pPr>
            <a:r>
              <a:rPr lang="en-US" sz="1200" dirty="0">
                <a:ea typeface="+mn-lt"/>
                <a:cs typeface="+mn-lt"/>
              </a:rPr>
              <a:t>Block body: This part of the block consists of a list of transactions. In the Bitcoin world, one block consists of more than 500 transactions on average. Each transaction has to be digitally signed; otherwise, it is treated as invalid. To do that, a hashing function is used to apply the algorithm over an actual transaction with a private key/secret key. </a:t>
            </a:r>
            <a:br>
              <a:rPr lang="en-US" sz="1200" dirty="0">
                <a:ea typeface="+mn-lt"/>
                <a:cs typeface="+mn-lt"/>
              </a:rPr>
            </a:br>
            <a:endParaRPr lang="en-US" sz="1200" dirty="0">
              <a:ea typeface="+mn-lt"/>
              <a:cs typeface="+mn-lt"/>
            </a:endParaRPr>
          </a:p>
        </p:txBody>
      </p:sp>
      <p:pic>
        <p:nvPicPr>
          <p:cNvPr id="5" name="Picture 4" descr="A screenshot of a computer screen&#10;&#10;Description automatically generated">
            <a:extLst>
              <a:ext uri="{FF2B5EF4-FFF2-40B4-BE49-F238E27FC236}">
                <a16:creationId xmlns:a16="http://schemas.microsoft.com/office/drawing/2014/main" id="{23938BB4-FD88-0868-F745-AC21677D9BA4}"/>
              </a:ext>
            </a:extLst>
          </p:cNvPr>
          <p:cNvPicPr>
            <a:picLocks noChangeAspect="1"/>
          </p:cNvPicPr>
          <p:nvPr/>
        </p:nvPicPr>
        <p:blipFill>
          <a:blip r:embed="rId2"/>
          <a:stretch>
            <a:fillRect/>
          </a:stretch>
        </p:blipFill>
        <p:spPr>
          <a:xfrm>
            <a:off x="7351161" y="2828787"/>
            <a:ext cx="3651937" cy="3276600"/>
          </a:xfrm>
          <a:prstGeom prst="rect">
            <a:avLst/>
          </a:prstGeom>
        </p:spPr>
      </p:pic>
    </p:spTree>
    <p:extLst>
      <p:ext uri="{BB962C8B-B14F-4D97-AF65-F5344CB8AC3E}">
        <p14:creationId xmlns:p14="http://schemas.microsoft.com/office/powerpoint/2010/main" val="32406874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D8E6B-9B2F-1B80-2317-A414D44318A1}"/>
              </a:ext>
            </a:extLst>
          </p:cNvPr>
          <p:cNvSpPr>
            <a:spLocks noGrp="1"/>
          </p:cNvSpPr>
          <p:nvPr>
            <p:ph type="title"/>
          </p:nvPr>
        </p:nvSpPr>
        <p:spPr>
          <a:xfrm>
            <a:off x="529414" y="794142"/>
            <a:ext cx="5906679" cy="558989"/>
          </a:xfrm>
        </p:spPr>
        <p:txBody>
          <a:bodyPr vert="horz" lIns="91440" tIns="45720" rIns="91440" bIns="45720" rtlCol="0" anchor="t">
            <a:normAutofit fontScale="90000"/>
          </a:bodyPr>
          <a:lstStyle/>
          <a:p>
            <a:r>
              <a:rPr lang="en-US" sz="4800" b="1" kern="1200" dirty="0">
                <a:solidFill>
                  <a:schemeClr val="tx1"/>
                </a:solidFill>
                <a:latin typeface="+mj-lt"/>
                <a:ea typeface="+mj-ea"/>
                <a:cs typeface="+mj-cs"/>
              </a:rPr>
              <a:t>Blockchain chain</a:t>
            </a:r>
          </a:p>
        </p:txBody>
      </p:sp>
      <p:sp>
        <p:nvSpPr>
          <p:cNvPr id="4" name="Content Placeholder 3">
            <a:extLst>
              <a:ext uri="{FF2B5EF4-FFF2-40B4-BE49-F238E27FC236}">
                <a16:creationId xmlns:a16="http://schemas.microsoft.com/office/drawing/2014/main" id="{D37A402A-B779-D0D3-79B3-0AA8D18F7357}"/>
              </a:ext>
            </a:extLst>
          </p:cNvPr>
          <p:cNvSpPr>
            <a:spLocks noGrp="1"/>
          </p:cNvSpPr>
          <p:nvPr>
            <p:ph sz="half" idx="2"/>
          </p:nvPr>
        </p:nvSpPr>
        <p:spPr>
          <a:xfrm>
            <a:off x="529416" y="1751404"/>
            <a:ext cx="3955499" cy="4312382"/>
          </a:xfrm>
        </p:spPr>
        <p:txBody>
          <a:bodyPr vert="horz" lIns="91440" tIns="45720" rIns="91440" bIns="45720" rtlCol="0" anchor="t">
            <a:normAutofit fontScale="92500"/>
          </a:bodyPr>
          <a:lstStyle/>
          <a:p>
            <a:pPr marL="285750" indent="-285750">
              <a:lnSpc>
                <a:spcPct val="100000"/>
              </a:lnSpc>
              <a:buChar char="•"/>
            </a:pPr>
            <a:r>
              <a:rPr lang="en-US" sz="1600" dirty="0"/>
              <a:t>In blockchain, a node arranges the entire ledger in the form of chronologically connected blocks. To ensure that the ledger remains tamper-proof, each block is made dependable on the previous block. In other words, a new block can't be produced without having the hash of a previous block. Before adding a new block in the ledger, this has to be approved and verified by every node in the blockchain. This allows anyone to tamper or alter with the ledger except in the case of a hacker, who is capable enough of infecting and compromising all of the millions of nodes in the blockchain at the same time. Only the first block called the genesis block is produced itself and points to itself </a:t>
            </a:r>
            <a:br>
              <a:rPr lang="en-US" sz="1600" dirty="0"/>
            </a:br>
            <a:endParaRPr lang="en-US" sz="1600" dirty="0"/>
          </a:p>
        </p:txBody>
      </p:sp>
      <p:pic>
        <p:nvPicPr>
          <p:cNvPr id="7" name="Content Placeholder 6" descr="A diagram of blockchain process&#10;&#10;Description automatically generated">
            <a:extLst>
              <a:ext uri="{FF2B5EF4-FFF2-40B4-BE49-F238E27FC236}">
                <a16:creationId xmlns:a16="http://schemas.microsoft.com/office/drawing/2014/main" id="{205C2ECF-FEC7-060E-A269-6CAD2729027D}"/>
              </a:ext>
            </a:extLst>
          </p:cNvPr>
          <p:cNvPicPr>
            <a:picLocks noGrp="1" noChangeAspect="1"/>
          </p:cNvPicPr>
          <p:nvPr>
            <p:ph sz="quarter" idx="4"/>
          </p:nvPr>
        </p:nvPicPr>
        <p:blipFill>
          <a:blip r:embed="rId2"/>
          <a:stretch>
            <a:fillRect/>
          </a:stretch>
        </p:blipFill>
        <p:spPr>
          <a:xfrm>
            <a:off x="5018313" y="1740433"/>
            <a:ext cx="6655817" cy="3327908"/>
          </a:xfrm>
          <a:prstGeom prst="rect">
            <a:avLst/>
          </a:prstGeom>
        </p:spPr>
      </p:pic>
    </p:spTree>
    <p:extLst>
      <p:ext uri="{BB962C8B-B14F-4D97-AF65-F5344CB8AC3E}">
        <p14:creationId xmlns:p14="http://schemas.microsoft.com/office/powerpoint/2010/main" val="3217971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D8E6B-9B2F-1B80-2317-A414D44318A1}"/>
              </a:ext>
            </a:extLst>
          </p:cNvPr>
          <p:cNvSpPr>
            <a:spLocks noGrp="1"/>
          </p:cNvSpPr>
          <p:nvPr>
            <p:ph type="title"/>
          </p:nvPr>
        </p:nvSpPr>
        <p:spPr>
          <a:xfrm>
            <a:off x="529414" y="727881"/>
            <a:ext cx="5906679" cy="625250"/>
          </a:xfrm>
        </p:spPr>
        <p:txBody>
          <a:bodyPr vert="horz" lIns="91440" tIns="45720" rIns="91440" bIns="45720" rtlCol="0" anchor="t">
            <a:normAutofit fontScale="90000"/>
          </a:bodyPr>
          <a:lstStyle/>
          <a:p>
            <a:r>
              <a:rPr lang="en-US" sz="4800" dirty="0">
                <a:ea typeface="+mj-lt"/>
                <a:cs typeface="+mj-lt"/>
              </a:rPr>
              <a:t>Merkle tree</a:t>
            </a:r>
            <a:endParaRPr lang="en-US" dirty="0">
              <a:ea typeface="+mj-ea"/>
              <a:cs typeface="+mj-cs"/>
            </a:endParaRPr>
          </a:p>
        </p:txBody>
      </p:sp>
      <p:sp>
        <p:nvSpPr>
          <p:cNvPr id="4" name="Content Placeholder 3">
            <a:extLst>
              <a:ext uri="{FF2B5EF4-FFF2-40B4-BE49-F238E27FC236}">
                <a16:creationId xmlns:a16="http://schemas.microsoft.com/office/drawing/2014/main" id="{D37A402A-B779-D0D3-79B3-0AA8D18F7357}"/>
              </a:ext>
            </a:extLst>
          </p:cNvPr>
          <p:cNvSpPr>
            <a:spLocks noGrp="1"/>
          </p:cNvSpPr>
          <p:nvPr>
            <p:ph sz="half" idx="2"/>
          </p:nvPr>
        </p:nvSpPr>
        <p:spPr>
          <a:xfrm>
            <a:off x="529416" y="1674100"/>
            <a:ext cx="3955499" cy="4389686"/>
          </a:xfrm>
        </p:spPr>
        <p:txBody>
          <a:bodyPr vert="horz" lIns="91440" tIns="45720" rIns="91440" bIns="45720" rtlCol="0" anchor="t">
            <a:normAutofit/>
          </a:bodyPr>
          <a:lstStyle/>
          <a:p>
            <a:pPr marL="285750" indent="-285750">
              <a:lnSpc>
                <a:spcPct val="100000"/>
              </a:lnSpc>
              <a:buChar char="•"/>
            </a:pPr>
            <a:r>
              <a:rPr lang="en-US" sz="1600" dirty="0">
                <a:ea typeface="+mn-lt"/>
                <a:cs typeface="+mn-lt"/>
              </a:rPr>
              <a:t>Every block points to the hash of the previous hash block, and this becomes the backbone of the blockchain's immutable system. Now, even if a block in between is altered or disturbed by any means, a hacker can never achieve the same blockchain as a small change in the block can result in a drastic change in the resulting hash. With thousands upon thousands of transactions in every block, it becomes extremely difficult to find one transaction that won't be time consuming and process-sensitive. To avoid this complex work, a comprehensive hash tree has been developed named the Merkle tree.</a:t>
            </a:r>
            <a:endParaRPr lang="en-US"/>
          </a:p>
        </p:txBody>
      </p:sp>
      <p:pic>
        <p:nvPicPr>
          <p:cNvPr id="7" name="Content Placeholder 6" descr="A diagram of hash with text&#10;&#10;Description automatically generated">
            <a:extLst>
              <a:ext uri="{FF2B5EF4-FFF2-40B4-BE49-F238E27FC236}">
                <a16:creationId xmlns:a16="http://schemas.microsoft.com/office/drawing/2014/main" id="{205C2ECF-FEC7-060E-A269-6CAD2729027D}"/>
              </a:ext>
            </a:extLst>
          </p:cNvPr>
          <p:cNvPicPr>
            <a:picLocks noGrp="1" noChangeAspect="1"/>
          </p:cNvPicPr>
          <p:nvPr>
            <p:ph sz="quarter" idx="4"/>
          </p:nvPr>
        </p:nvPicPr>
        <p:blipFill>
          <a:blip r:embed="rId2"/>
          <a:stretch>
            <a:fillRect/>
          </a:stretch>
        </p:blipFill>
        <p:spPr>
          <a:xfrm>
            <a:off x="5300815" y="1358544"/>
            <a:ext cx="6433159" cy="4533424"/>
          </a:xfrm>
          <a:prstGeom prst="rect">
            <a:avLst/>
          </a:prstGeom>
        </p:spPr>
      </p:pic>
    </p:spTree>
    <p:extLst>
      <p:ext uri="{BB962C8B-B14F-4D97-AF65-F5344CB8AC3E}">
        <p14:creationId xmlns:p14="http://schemas.microsoft.com/office/powerpoint/2010/main" val="41556617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4C0330F-1D4F-4552-B799-615DD237B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EB742F5-52F0-CA2C-677F-2AA5CC2AA917}"/>
              </a:ext>
            </a:extLst>
          </p:cNvPr>
          <p:cNvSpPr>
            <a:spLocks noGrp="1"/>
          </p:cNvSpPr>
          <p:nvPr>
            <p:ph type="title"/>
          </p:nvPr>
        </p:nvSpPr>
        <p:spPr>
          <a:xfrm>
            <a:off x="517870" y="976160"/>
            <a:ext cx="5021183" cy="1934172"/>
          </a:xfrm>
        </p:spPr>
        <p:txBody>
          <a:bodyPr vert="horz" lIns="91440" tIns="45720" rIns="91440" bIns="45720" rtlCol="0" anchor="t">
            <a:normAutofit/>
          </a:bodyPr>
          <a:lstStyle/>
          <a:p>
            <a:r>
              <a:rPr lang="en-US" dirty="0"/>
              <a:t>Decentralized Networks </a:t>
            </a:r>
          </a:p>
        </p:txBody>
      </p:sp>
      <p:sp>
        <p:nvSpPr>
          <p:cNvPr id="14" name="Rectangle 13">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BA167B6-A0E8-B05E-F6CB-57A02BDEA848}"/>
              </a:ext>
            </a:extLst>
          </p:cNvPr>
          <p:cNvSpPr txBox="1"/>
          <p:nvPr/>
        </p:nvSpPr>
        <p:spPr>
          <a:xfrm>
            <a:off x="517870" y="3172570"/>
            <a:ext cx="4945183" cy="3016294"/>
          </a:xfrm>
          <a:prstGeom prst="rect">
            <a:avLst/>
          </a:prstGeom>
        </p:spPr>
        <p:txBody>
          <a:bodyPr vert="horz" lIns="91440" tIns="45720" rIns="91440" bIns="45720" rtlCol="0">
            <a:normAutofit/>
          </a:bodyPr>
          <a:lstStyle/>
          <a:p>
            <a:pPr>
              <a:spcAft>
                <a:spcPts val="600"/>
              </a:spcAft>
              <a:buFont typeface="Arial" panose="020B0604020202020204" pitchFamily="34" charset="0"/>
            </a:pPr>
            <a:r>
              <a:rPr lang="en-US" sz="1700" b="0" i="0" dirty="0">
                <a:effectLst/>
              </a:rPr>
              <a:t>Imagine a network where no single entity controls the information or operations. That's the essence of decentralized networks. They distribute data, applications, and processes across a network of </a:t>
            </a:r>
            <a:r>
              <a:rPr lang="en-US" sz="1700" b="1" i="0" dirty="0">
                <a:effectLst/>
              </a:rPr>
              <a:t>independent nodes</a:t>
            </a:r>
            <a:r>
              <a:rPr lang="en-US" sz="1700" b="0" i="0" dirty="0">
                <a:effectLst/>
              </a:rPr>
              <a:t>, often computers or devices, spread geographically. No central authority dictates the rules or holds ultimate power.</a:t>
            </a:r>
            <a:br>
              <a:rPr lang="en-US" sz="1700" dirty="0"/>
            </a:br>
            <a:endParaRPr lang="en-US" sz="1700" dirty="0"/>
          </a:p>
        </p:txBody>
      </p:sp>
      <p:pic>
        <p:nvPicPr>
          <p:cNvPr id="5" name="Content Placeholder 4">
            <a:extLst>
              <a:ext uri="{FF2B5EF4-FFF2-40B4-BE49-F238E27FC236}">
                <a16:creationId xmlns:a16="http://schemas.microsoft.com/office/drawing/2014/main" id="{ECE95DC3-A50E-4D02-BEFA-774E8E1CD19B}"/>
              </a:ext>
            </a:extLst>
          </p:cNvPr>
          <p:cNvPicPr>
            <a:picLocks noGrp="1" noChangeAspect="1"/>
          </p:cNvPicPr>
          <p:nvPr>
            <p:ph idx="1"/>
          </p:nvPr>
        </p:nvPicPr>
        <p:blipFill>
          <a:blip r:embed="rId3"/>
          <a:stretch>
            <a:fillRect/>
          </a:stretch>
        </p:blipFill>
        <p:spPr>
          <a:xfrm>
            <a:off x="5720493" y="2297499"/>
            <a:ext cx="6211018" cy="2919178"/>
          </a:xfrm>
          <a:prstGeom prst="rect">
            <a:avLst/>
          </a:prstGeom>
        </p:spPr>
      </p:pic>
      <p:sp>
        <p:nvSpPr>
          <p:cNvPr id="16" name="Rectangle 15">
            <a:extLst>
              <a:ext uri="{FF2B5EF4-FFF2-40B4-BE49-F238E27FC236}">
                <a16:creationId xmlns:a16="http://schemas.microsoft.com/office/drawing/2014/main" id="{97B17300-4063-4FCF-8D7A-59C263BDAA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93206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3D445502-7A45-B601-9697-CCD6736B30F1}"/>
            </a:ext>
          </a:extLst>
        </p:cNvPr>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4213918-F1EB-4BCE-BE23-F5E9851EE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027188-82D1-CCB3-2A74-9D6F7B7D64BD}"/>
              </a:ext>
            </a:extLst>
          </p:cNvPr>
          <p:cNvSpPr>
            <a:spLocks noGrp="1"/>
          </p:cNvSpPr>
          <p:nvPr>
            <p:ph type="title"/>
          </p:nvPr>
        </p:nvSpPr>
        <p:spPr>
          <a:xfrm>
            <a:off x="521208" y="976160"/>
            <a:ext cx="11155680" cy="1636411"/>
          </a:xfrm>
        </p:spPr>
        <p:txBody>
          <a:bodyPr vert="horz" lIns="91440" tIns="45720" rIns="91440" bIns="45720" rtlCol="0">
            <a:normAutofit/>
          </a:bodyPr>
          <a:lstStyle/>
          <a:p>
            <a:pPr>
              <a:lnSpc>
                <a:spcPct val="90000"/>
              </a:lnSpc>
            </a:pPr>
            <a:r>
              <a:rPr lang="en-US" dirty="0"/>
              <a:t>Characteristics of Decentralized Networks </a:t>
            </a:r>
          </a:p>
        </p:txBody>
      </p:sp>
      <p:sp>
        <p:nvSpPr>
          <p:cNvPr id="24" name="Rectangle 23">
            <a:extLst>
              <a:ext uri="{FF2B5EF4-FFF2-40B4-BE49-F238E27FC236}">
                <a16:creationId xmlns:a16="http://schemas.microsoft.com/office/drawing/2014/main" id="{2062E862-C7F7-4CA1-B929-D0B75F5E9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54A6074-9E40-403C-EE4F-3E01901FB152}"/>
              </a:ext>
            </a:extLst>
          </p:cNvPr>
          <p:cNvSpPr txBox="1"/>
          <p:nvPr/>
        </p:nvSpPr>
        <p:spPr>
          <a:xfrm>
            <a:off x="517870" y="3172570"/>
            <a:ext cx="4945183" cy="3016294"/>
          </a:xfrm>
          <a:prstGeom prst="rect">
            <a:avLst/>
          </a:prstGeom>
        </p:spPr>
        <p:txBody>
          <a:bodyPr vert="horz" lIns="91440" tIns="45720" rIns="91440" bIns="45720" rtlCol="0">
            <a:normAutofit/>
          </a:bodyPr>
          <a:lstStyle/>
          <a:p>
            <a:pPr>
              <a:spcAft>
                <a:spcPts val="600"/>
              </a:spcAft>
              <a:buFont typeface="Arial" panose="020B0604020202020204" pitchFamily="34" charset="0"/>
            </a:pPr>
            <a:endParaRPr lang="en-US" sz="1700" dirty="0"/>
          </a:p>
        </p:txBody>
      </p:sp>
      <p:graphicFrame>
        <p:nvGraphicFramePr>
          <p:cNvPr id="18" name="Content Placeholder 3">
            <a:extLst>
              <a:ext uri="{FF2B5EF4-FFF2-40B4-BE49-F238E27FC236}">
                <a16:creationId xmlns:a16="http://schemas.microsoft.com/office/drawing/2014/main" id="{DF176804-2B29-0447-8A9A-D8BB51647B53}"/>
              </a:ext>
            </a:extLst>
          </p:cNvPr>
          <p:cNvGraphicFramePr>
            <a:graphicFrameLocks noGrp="1"/>
          </p:cNvGraphicFramePr>
          <p:nvPr>
            <p:ph idx="1"/>
            <p:extLst>
              <p:ext uri="{D42A27DB-BD31-4B8C-83A1-F6EECF244321}">
                <p14:modId xmlns:p14="http://schemas.microsoft.com/office/powerpoint/2010/main" val="1593062685"/>
              </p:ext>
            </p:extLst>
          </p:nvPr>
        </p:nvGraphicFramePr>
        <p:xfrm>
          <a:off x="528320" y="2780521"/>
          <a:ext cx="11155680" cy="35176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321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124618FE-06A3-A420-51DB-31C26A2A7142}"/>
            </a:ext>
          </a:extLst>
        </p:cNvPr>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A9A6850-D918-F192-4368-8FDC5652B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FA555CC-19A1-E0A2-063F-9B46D425DBF7}"/>
              </a:ext>
            </a:extLst>
          </p:cNvPr>
          <p:cNvSpPr>
            <a:spLocks noGrp="1"/>
          </p:cNvSpPr>
          <p:nvPr>
            <p:ph type="title"/>
          </p:nvPr>
        </p:nvSpPr>
        <p:spPr>
          <a:xfrm>
            <a:off x="521208" y="976160"/>
            <a:ext cx="11155680" cy="1636411"/>
          </a:xfrm>
        </p:spPr>
        <p:txBody>
          <a:bodyPr vert="horz" lIns="91440" tIns="45720" rIns="91440" bIns="45720" rtlCol="0">
            <a:normAutofit/>
          </a:bodyPr>
          <a:lstStyle/>
          <a:p>
            <a:pPr>
              <a:lnSpc>
                <a:spcPct val="90000"/>
              </a:lnSpc>
            </a:pPr>
            <a:r>
              <a:rPr lang="en-US" b="1" i="0" dirty="0">
                <a:solidFill>
                  <a:srgbClr val="1F1F1F"/>
                </a:solidFill>
                <a:effectLst/>
                <a:latin typeface="Google Sans"/>
              </a:rPr>
              <a:t>Benefits of Decentralized Networks</a:t>
            </a:r>
            <a:endParaRPr lang="en-US" dirty="0"/>
          </a:p>
        </p:txBody>
      </p:sp>
      <p:sp>
        <p:nvSpPr>
          <p:cNvPr id="24" name="Rectangle 23">
            <a:extLst>
              <a:ext uri="{FF2B5EF4-FFF2-40B4-BE49-F238E27FC236}">
                <a16:creationId xmlns:a16="http://schemas.microsoft.com/office/drawing/2014/main" id="{26729E66-DDB9-2734-103F-C4DA391AD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4D7DC6B-D922-9372-0D3E-FC3553A5A175}"/>
              </a:ext>
            </a:extLst>
          </p:cNvPr>
          <p:cNvSpPr txBox="1"/>
          <p:nvPr/>
        </p:nvSpPr>
        <p:spPr>
          <a:xfrm>
            <a:off x="517870" y="3172570"/>
            <a:ext cx="4945183" cy="3016294"/>
          </a:xfrm>
          <a:prstGeom prst="rect">
            <a:avLst/>
          </a:prstGeom>
        </p:spPr>
        <p:txBody>
          <a:bodyPr vert="horz" lIns="91440" tIns="45720" rIns="91440" bIns="45720" rtlCol="0">
            <a:normAutofit/>
          </a:bodyPr>
          <a:lstStyle/>
          <a:p>
            <a:pPr>
              <a:spcAft>
                <a:spcPts val="600"/>
              </a:spcAft>
              <a:buFont typeface="Arial" panose="020B0604020202020204" pitchFamily="34" charset="0"/>
            </a:pPr>
            <a:endParaRPr lang="en-US" sz="1700" dirty="0"/>
          </a:p>
        </p:txBody>
      </p:sp>
      <p:graphicFrame>
        <p:nvGraphicFramePr>
          <p:cNvPr id="18" name="Content Placeholder 3">
            <a:extLst>
              <a:ext uri="{FF2B5EF4-FFF2-40B4-BE49-F238E27FC236}">
                <a16:creationId xmlns:a16="http://schemas.microsoft.com/office/drawing/2014/main" id="{179F9CBB-6200-FC4B-FC41-515E7AC538B1}"/>
              </a:ext>
            </a:extLst>
          </p:cNvPr>
          <p:cNvGraphicFramePr>
            <a:graphicFrameLocks noGrp="1"/>
          </p:cNvGraphicFramePr>
          <p:nvPr>
            <p:ph idx="1"/>
            <p:extLst>
              <p:ext uri="{D42A27DB-BD31-4B8C-83A1-F6EECF244321}">
                <p14:modId xmlns:p14="http://schemas.microsoft.com/office/powerpoint/2010/main" val="3499182509"/>
              </p:ext>
            </p:extLst>
          </p:nvPr>
        </p:nvGraphicFramePr>
        <p:xfrm>
          <a:off x="528320" y="2780521"/>
          <a:ext cx="11155680" cy="35176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417500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6CE22-7178-77DD-8DE8-A3C61139343A}"/>
              </a:ext>
            </a:extLst>
          </p:cNvPr>
          <p:cNvSpPr>
            <a:spLocks noGrp="1"/>
          </p:cNvSpPr>
          <p:nvPr>
            <p:ph type="title"/>
          </p:nvPr>
        </p:nvSpPr>
        <p:spPr/>
        <p:txBody>
          <a:bodyPr/>
          <a:lstStyle/>
          <a:p>
            <a:r>
              <a:rPr lang="en-US" dirty="0"/>
              <a:t>The Internet: Layers of open protocols</a:t>
            </a:r>
          </a:p>
        </p:txBody>
      </p:sp>
      <p:pic>
        <p:nvPicPr>
          <p:cNvPr id="7" name="Content Placeholder 6">
            <a:extLst>
              <a:ext uri="{FF2B5EF4-FFF2-40B4-BE49-F238E27FC236}">
                <a16:creationId xmlns:a16="http://schemas.microsoft.com/office/drawing/2014/main" id="{8A971B75-F92C-7EEB-2265-3BA16248565A}"/>
              </a:ext>
            </a:extLst>
          </p:cNvPr>
          <p:cNvPicPr>
            <a:picLocks noGrp="1" noChangeAspect="1"/>
          </p:cNvPicPr>
          <p:nvPr>
            <p:ph idx="1"/>
          </p:nvPr>
        </p:nvPicPr>
        <p:blipFill>
          <a:blip r:embed="rId2"/>
          <a:stretch>
            <a:fillRect/>
          </a:stretch>
        </p:blipFill>
        <p:spPr>
          <a:xfrm>
            <a:off x="6662738" y="2431011"/>
            <a:ext cx="5021262" cy="1948354"/>
          </a:xfrm>
        </p:spPr>
      </p:pic>
    </p:spTree>
    <p:extLst>
      <p:ext uri="{BB962C8B-B14F-4D97-AF65-F5344CB8AC3E}">
        <p14:creationId xmlns:p14="http://schemas.microsoft.com/office/powerpoint/2010/main" val="32381053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B1E38F-FEE6-9E50-E427-C50E669950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8D4C51-A22E-0AD8-94E6-BA9ECAB36E17}"/>
              </a:ext>
            </a:extLst>
          </p:cNvPr>
          <p:cNvSpPr>
            <a:spLocks noGrp="1"/>
          </p:cNvSpPr>
          <p:nvPr>
            <p:ph type="title"/>
          </p:nvPr>
        </p:nvSpPr>
        <p:spPr/>
        <p:txBody>
          <a:bodyPr>
            <a:noAutofit/>
          </a:bodyPr>
          <a:lstStyle/>
          <a:p>
            <a:r>
              <a:rPr lang="en-US" sz="4000" dirty="0"/>
              <a:t>Bitcoin Addresses Example</a:t>
            </a:r>
          </a:p>
        </p:txBody>
      </p:sp>
      <p:pic>
        <p:nvPicPr>
          <p:cNvPr id="5" name="Picture 4">
            <a:extLst>
              <a:ext uri="{FF2B5EF4-FFF2-40B4-BE49-F238E27FC236}">
                <a16:creationId xmlns:a16="http://schemas.microsoft.com/office/drawing/2014/main" id="{E0048ADD-805C-17EC-D1E4-397839485336}"/>
              </a:ext>
            </a:extLst>
          </p:cNvPr>
          <p:cNvPicPr>
            <a:picLocks noChangeAspect="1"/>
          </p:cNvPicPr>
          <p:nvPr/>
        </p:nvPicPr>
        <p:blipFill>
          <a:blip r:embed="rId2"/>
          <a:stretch>
            <a:fillRect/>
          </a:stretch>
        </p:blipFill>
        <p:spPr>
          <a:xfrm>
            <a:off x="2735289" y="2525765"/>
            <a:ext cx="6721422" cy="3261643"/>
          </a:xfrm>
          <a:prstGeom prst="rect">
            <a:avLst/>
          </a:prstGeom>
        </p:spPr>
      </p:pic>
    </p:spTree>
    <p:extLst>
      <p:ext uri="{BB962C8B-B14F-4D97-AF65-F5344CB8AC3E}">
        <p14:creationId xmlns:p14="http://schemas.microsoft.com/office/powerpoint/2010/main" val="30075806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0B9D333-C0F9-1BC6-2E71-AFFF8C3BC648}"/>
              </a:ext>
            </a:extLst>
          </p:cNvPr>
          <p:cNvSpPr>
            <a:spLocks noGrp="1"/>
          </p:cNvSpPr>
          <p:nvPr>
            <p:ph type="title"/>
          </p:nvPr>
        </p:nvSpPr>
        <p:spPr/>
        <p:txBody>
          <a:bodyPr/>
          <a:lstStyle/>
          <a:p>
            <a:r>
              <a:rPr lang="en-US" dirty="0"/>
              <a:t>Transaction format</a:t>
            </a:r>
          </a:p>
        </p:txBody>
      </p:sp>
      <p:pic>
        <p:nvPicPr>
          <p:cNvPr id="10" name="Content Placeholder 9">
            <a:extLst>
              <a:ext uri="{FF2B5EF4-FFF2-40B4-BE49-F238E27FC236}">
                <a16:creationId xmlns:a16="http://schemas.microsoft.com/office/drawing/2014/main" id="{A59D4017-3FA6-122F-9DC4-A5597D8CA57D}"/>
              </a:ext>
            </a:extLst>
          </p:cNvPr>
          <p:cNvPicPr>
            <a:picLocks noGrp="1" noChangeAspect="1"/>
          </p:cNvPicPr>
          <p:nvPr>
            <p:ph idx="1"/>
          </p:nvPr>
        </p:nvPicPr>
        <p:blipFill>
          <a:blip r:embed="rId3"/>
          <a:stretch>
            <a:fillRect/>
          </a:stretch>
        </p:blipFill>
        <p:spPr>
          <a:xfrm>
            <a:off x="6564416" y="394119"/>
            <a:ext cx="5021262" cy="2364538"/>
          </a:xfrm>
        </p:spPr>
      </p:pic>
      <p:pic>
        <p:nvPicPr>
          <p:cNvPr id="12" name="Picture 11">
            <a:extLst>
              <a:ext uri="{FF2B5EF4-FFF2-40B4-BE49-F238E27FC236}">
                <a16:creationId xmlns:a16="http://schemas.microsoft.com/office/drawing/2014/main" id="{99AD704D-3EC8-B09C-E84B-E2F8B2C99753}"/>
              </a:ext>
            </a:extLst>
          </p:cNvPr>
          <p:cNvPicPr>
            <a:picLocks noChangeAspect="1"/>
          </p:cNvPicPr>
          <p:nvPr/>
        </p:nvPicPr>
        <p:blipFill>
          <a:blip r:embed="rId4"/>
          <a:stretch>
            <a:fillRect/>
          </a:stretch>
        </p:blipFill>
        <p:spPr>
          <a:xfrm>
            <a:off x="1642564" y="2971336"/>
            <a:ext cx="8906872" cy="3701412"/>
          </a:xfrm>
          <a:prstGeom prst="rect">
            <a:avLst/>
          </a:prstGeom>
        </p:spPr>
      </p:pic>
    </p:spTree>
    <p:extLst>
      <p:ext uri="{BB962C8B-B14F-4D97-AF65-F5344CB8AC3E}">
        <p14:creationId xmlns:p14="http://schemas.microsoft.com/office/powerpoint/2010/main" val="37092830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DC118-5780-CDAA-16AD-04B2ECEC02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95CBFE-10FB-A5EA-4DFE-E2D4B817EA53}"/>
              </a:ext>
            </a:extLst>
          </p:cNvPr>
          <p:cNvSpPr>
            <a:spLocks noGrp="1"/>
          </p:cNvSpPr>
          <p:nvPr>
            <p:ph type="title"/>
          </p:nvPr>
        </p:nvSpPr>
        <p:spPr/>
        <p:txBody>
          <a:bodyPr>
            <a:normAutofit fontScale="90000"/>
          </a:bodyPr>
          <a:lstStyle/>
          <a:p>
            <a:r>
              <a:rPr lang="en-US" dirty="0"/>
              <a:t>Timestamped Append-only Log - Blockchain</a:t>
            </a:r>
          </a:p>
        </p:txBody>
      </p:sp>
      <p:pic>
        <p:nvPicPr>
          <p:cNvPr id="5" name="Content Placeholder 4">
            <a:extLst>
              <a:ext uri="{FF2B5EF4-FFF2-40B4-BE49-F238E27FC236}">
                <a16:creationId xmlns:a16="http://schemas.microsoft.com/office/drawing/2014/main" id="{399755EB-4963-FC9A-37C8-991309ED03EA}"/>
              </a:ext>
            </a:extLst>
          </p:cNvPr>
          <p:cNvPicPr>
            <a:picLocks noGrp="1" noChangeAspect="1"/>
          </p:cNvPicPr>
          <p:nvPr>
            <p:ph sz="half" idx="2"/>
          </p:nvPr>
        </p:nvPicPr>
        <p:blipFill>
          <a:blip r:embed="rId3"/>
          <a:stretch>
            <a:fillRect/>
          </a:stretch>
        </p:blipFill>
        <p:spPr>
          <a:xfrm>
            <a:off x="4365522" y="2467897"/>
            <a:ext cx="7639677" cy="4119716"/>
          </a:xfrm>
        </p:spPr>
      </p:pic>
      <p:sp>
        <p:nvSpPr>
          <p:cNvPr id="7" name="TextBox 6">
            <a:extLst>
              <a:ext uri="{FF2B5EF4-FFF2-40B4-BE49-F238E27FC236}">
                <a16:creationId xmlns:a16="http://schemas.microsoft.com/office/drawing/2014/main" id="{C59BD1F4-8DA2-613B-65B9-B81715782AA6}"/>
              </a:ext>
            </a:extLst>
          </p:cNvPr>
          <p:cNvSpPr txBox="1"/>
          <p:nvPr/>
        </p:nvSpPr>
        <p:spPr>
          <a:xfrm>
            <a:off x="517869" y="3124565"/>
            <a:ext cx="3169228" cy="2554545"/>
          </a:xfrm>
          <a:prstGeom prst="rect">
            <a:avLst/>
          </a:prstGeom>
          <a:noFill/>
        </p:spPr>
        <p:txBody>
          <a:bodyPr wrap="square">
            <a:spAutoFit/>
          </a:bodyPr>
          <a:lstStyle/>
          <a:p>
            <a:r>
              <a:rPr lang="en-US" sz="2000" dirty="0"/>
              <a:t>Block Header</a:t>
            </a:r>
          </a:p>
          <a:p>
            <a:pPr marL="742950" lvl="1" indent="-285750">
              <a:buFont typeface="Arial" panose="020B0604020202020204" pitchFamily="34" charset="0"/>
              <a:buChar char="•"/>
            </a:pPr>
            <a:r>
              <a:rPr lang="en-US" sz="2000" dirty="0"/>
              <a:t>Version </a:t>
            </a:r>
          </a:p>
          <a:p>
            <a:pPr marL="742950" lvl="1" indent="-285750">
              <a:buFont typeface="Arial" panose="020B0604020202020204" pitchFamily="34" charset="0"/>
              <a:buChar char="•"/>
            </a:pPr>
            <a:r>
              <a:rPr lang="en-US" sz="2000" dirty="0"/>
              <a:t> Previous Block hash </a:t>
            </a:r>
          </a:p>
          <a:p>
            <a:pPr marL="742950" lvl="1" indent="-285750">
              <a:buFont typeface="Arial" panose="020B0604020202020204" pitchFamily="34" charset="0"/>
              <a:buChar char="•"/>
            </a:pPr>
            <a:r>
              <a:rPr lang="en-US" sz="2000" dirty="0"/>
              <a:t> Merkle Root hash </a:t>
            </a:r>
          </a:p>
          <a:p>
            <a:pPr marL="742950" lvl="1" indent="-285750">
              <a:buFont typeface="Arial" panose="020B0604020202020204" pitchFamily="34" charset="0"/>
              <a:buChar char="•"/>
            </a:pPr>
            <a:r>
              <a:rPr lang="en-US" sz="2000" dirty="0"/>
              <a:t>Timestamp </a:t>
            </a:r>
          </a:p>
          <a:p>
            <a:pPr marL="742950" lvl="1" indent="-285750">
              <a:buFont typeface="Arial" panose="020B0604020202020204" pitchFamily="34" charset="0"/>
              <a:buChar char="•"/>
            </a:pPr>
            <a:r>
              <a:rPr lang="en-US" sz="2000" dirty="0"/>
              <a:t> Difficulty target </a:t>
            </a:r>
          </a:p>
          <a:p>
            <a:pPr marL="742950" lvl="1" indent="-285750">
              <a:buFont typeface="Arial" panose="020B0604020202020204" pitchFamily="34" charset="0"/>
              <a:buChar char="•"/>
            </a:pPr>
            <a:r>
              <a:rPr lang="en-US" sz="2000" dirty="0"/>
              <a:t> Nonce</a:t>
            </a:r>
          </a:p>
        </p:txBody>
      </p:sp>
    </p:spTree>
    <p:extLst>
      <p:ext uri="{BB962C8B-B14F-4D97-AF65-F5344CB8AC3E}">
        <p14:creationId xmlns:p14="http://schemas.microsoft.com/office/powerpoint/2010/main" val="9966899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CA098-75CF-E24D-3B0F-E5A8BB803B33}"/>
              </a:ext>
            </a:extLst>
          </p:cNvPr>
          <p:cNvSpPr>
            <a:spLocks noGrp="1"/>
          </p:cNvSpPr>
          <p:nvPr>
            <p:ph type="title"/>
          </p:nvPr>
        </p:nvSpPr>
        <p:spPr>
          <a:xfrm>
            <a:off x="517869" y="703886"/>
            <a:ext cx="11487318" cy="702127"/>
          </a:xfrm>
        </p:spPr>
        <p:txBody>
          <a:bodyPr>
            <a:noAutofit/>
          </a:bodyPr>
          <a:lstStyle/>
          <a:p>
            <a:r>
              <a:rPr lang="en-US" sz="4000" dirty="0"/>
              <a:t>Proof of Work</a:t>
            </a:r>
          </a:p>
        </p:txBody>
      </p:sp>
      <p:sp>
        <p:nvSpPr>
          <p:cNvPr id="3" name="Content Placeholder 2">
            <a:extLst>
              <a:ext uri="{FF2B5EF4-FFF2-40B4-BE49-F238E27FC236}">
                <a16:creationId xmlns:a16="http://schemas.microsoft.com/office/drawing/2014/main" id="{B3A0DB71-159A-4FF8-AE29-A5658CBF3824}"/>
              </a:ext>
            </a:extLst>
          </p:cNvPr>
          <p:cNvSpPr>
            <a:spLocks noGrp="1"/>
          </p:cNvSpPr>
          <p:nvPr>
            <p:ph idx="1"/>
          </p:nvPr>
        </p:nvSpPr>
        <p:spPr>
          <a:xfrm>
            <a:off x="324465" y="1406013"/>
            <a:ext cx="11487318" cy="4208207"/>
          </a:xfrm>
        </p:spPr>
        <p:txBody>
          <a:bodyPr/>
          <a:lstStyle/>
          <a:p>
            <a:r>
              <a:rPr lang="en-US" sz="2000" dirty="0" err="1"/>
              <a:t>Hashcash</a:t>
            </a:r>
            <a:r>
              <a:rPr lang="en-US" sz="2000" dirty="0"/>
              <a:t> - Proof of Work (Adam Back, 1997) :</a:t>
            </a:r>
            <a:endParaRPr lang="en-US" dirty="0"/>
          </a:p>
          <a:p>
            <a:pPr lvl="2"/>
            <a:r>
              <a:rPr lang="en-US" dirty="0"/>
              <a:t>Proposed to address E-mail Spam and Denial of Service attacks</a:t>
            </a:r>
          </a:p>
          <a:p>
            <a:pPr marL="891540" lvl="3" indent="-342900"/>
            <a:r>
              <a:rPr lang="en-US" dirty="0"/>
              <a:t>Requires computational work to find a hash within predetermined range</a:t>
            </a:r>
          </a:p>
          <a:p>
            <a:pPr marL="891540" lvl="3" indent="-342900"/>
            <a:r>
              <a:rPr lang="en-US" dirty="0"/>
              <a:t>Difficulty defined by Hash outputs’ # of leading zeros </a:t>
            </a:r>
          </a:p>
          <a:p>
            <a:pPr marL="891540" lvl="3" indent="-342900"/>
            <a:r>
              <a:rPr lang="en-US" dirty="0"/>
              <a:t> Proof of Work can be Efficiently Verified</a:t>
            </a:r>
          </a:p>
          <a:p>
            <a:r>
              <a:rPr lang="en-US" dirty="0"/>
              <a:t>Blockchain – Proof of Work</a:t>
            </a:r>
          </a:p>
          <a:p>
            <a:r>
              <a:rPr lang="en-US" sz="1800" b="0" i="0" dirty="0">
                <a:solidFill>
                  <a:srgbClr val="000000"/>
                </a:solidFill>
                <a:effectLst/>
                <a:latin typeface="Calibri" panose="020F0502020204030204" pitchFamily="34" charset="0"/>
              </a:rPr>
              <a:t>Proof of work is the most common consensus mechanism used in blockchains. It is a computationally intensive process that requires </a:t>
            </a:r>
            <a:r>
              <a:rPr lang="en-US" sz="1800" b="0" i="0" dirty="0">
                <a:solidFill>
                  <a:srgbClr val="FF0000"/>
                </a:solidFill>
                <a:effectLst/>
                <a:latin typeface="Calibri" panose="020F0502020204030204" pitchFamily="34" charset="0"/>
              </a:rPr>
              <a:t>miners</a:t>
            </a:r>
            <a:r>
              <a:rPr lang="en-US" sz="1800" b="0" i="0" dirty="0">
                <a:solidFill>
                  <a:srgbClr val="000000"/>
                </a:solidFill>
                <a:effectLst/>
                <a:latin typeface="Calibri" panose="020F0502020204030204" pitchFamily="34" charset="0"/>
              </a:rPr>
              <a:t> to solve complex mathematical problems to add new blocks to the blockchain.</a:t>
            </a:r>
            <a:r>
              <a:rPr lang="en-US" dirty="0"/>
              <a:t> </a:t>
            </a:r>
            <a:br>
              <a:rPr lang="en-US" dirty="0"/>
            </a:br>
            <a:endParaRPr lang="en-US" dirty="0"/>
          </a:p>
        </p:txBody>
      </p:sp>
      <p:pic>
        <p:nvPicPr>
          <p:cNvPr id="5" name="Picture 4">
            <a:extLst>
              <a:ext uri="{FF2B5EF4-FFF2-40B4-BE49-F238E27FC236}">
                <a16:creationId xmlns:a16="http://schemas.microsoft.com/office/drawing/2014/main" id="{39F06917-CA0F-457A-C86A-250C6C801164}"/>
              </a:ext>
            </a:extLst>
          </p:cNvPr>
          <p:cNvPicPr>
            <a:picLocks noChangeAspect="1"/>
          </p:cNvPicPr>
          <p:nvPr/>
        </p:nvPicPr>
        <p:blipFill>
          <a:blip r:embed="rId2"/>
          <a:stretch>
            <a:fillRect/>
          </a:stretch>
        </p:blipFill>
        <p:spPr>
          <a:xfrm>
            <a:off x="8723978" y="1488829"/>
            <a:ext cx="2644369" cy="2042337"/>
          </a:xfrm>
          <a:prstGeom prst="rect">
            <a:avLst/>
          </a:prstGeom>
        </p:spPr>
      </p:pic>
      <p:pic>
        <p:nvPicPr>
          <p:cNvPr id="7" name="Picture 6">
            <a:extLst>
              <a:ext uri="{FF2B5EF4-FFF2-40B4-BE49-F238E27FC236}">
                <a16:creationId xmlns:a16="http://schemas.microsoft.com/office/drawing/2014/main" id="{F33EC896-0035-8E66-626D-19FB72552065}"/>
              </a:ext>
            </a:extLst>
          </p:cNvPr>
          <p:cNvPicPr>
            <a:picLocks noChangeAspect="1"/>
          </p:cNvPicPr>
          <p:nvPr/>
        </p:nvPicPr>
        <p:blipFill>
          <a:blip r:embed="rId3"/>
          <a:stretch>
            <a:fillRect/>
          </a:stretch>
        </p:blipFill>
        <p:spPr>
          <a:xfrm>
            <a:off x="3468021" y="4489090"/>
            <a:ext cx="5255957" cy="2250260"/>
          </a:xfrm>
          <a:prstGeom prst="rect">
            <a:avLst/>
          </a:prstGeom>
        </p:spPr>
      </p:pic>
    </p:spTree>
    <p:extLst>
      <p:ext uri="{BB962C8B-B14F-4D97-AF65-F5344CB8AC3E}">
        <p14:creationId xmlns:p14="http://schemas.microsoft.com/office/powerpoint/2010/main" val="40895667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2613F-441B-B1FF-119A-4B0A1112376E}"/>
              </a:ext>
            </a:extLst>
          </p:cNvPr>
          <p:cNvSpPr>
            <a:spLocks noGrp="1"/>
          </p:cNvSpPr>
          <p:nvPr>
            <p:ph type="title"/>
          </p:nvPr>
        </p:nvSpPr>
        <p:spPr>
          <a:xfrm>
            <a:off x="517869" y="978409"/>
            <a:ext cx="10258285" cy="1155192"/>
          </a:xfrm>
        </p:spPr>
        <p:txBody>
          <a:bodyPr/>
          <a:lstStyle/>
          <a:p>
            <a:r>
              <a:rPr lang="en-US" dirty="0"/>
              <a:t>Cont.</a:t>
            </a:r>
          </a:p>
        </p:txBody>
      </p:sp>
      <p:pic>
        <p:nvPicPr>
          <p:cNvPr id="7" name="Content Placeholder 6">
            <a:extLst>
              <a:ext uri="{FF2B5EF4-FFF2-40B4-BE49-F238E27FC236}">
                <a16:creationId xmlns:a16="http://schemas.microsoft.com/office/drawing/2014/main" id="{5E81149E-88DC-37E2-3C51-8E7846DC6D9E}"/>
              </a:ext>
            </a:extLst>
          </p:cNvPr>
          <p:cNvPicPr>
            <a:picLocks noGrp="1" noChangeAspect="1"/>
          </p:cNvPicPr>
          <p:nvPr>
            <p:ph idx="1"/>
          </p:nvPr>
        </p:nvPicPr>
        <p:blipFill rotWithShape="1">
          <a:blip r:embed="rId2"/>
          <a:srcRect t="9548"/>
          <a:stretch/>
        </p:blipFill>
        <p:spPr>
          <a:xfrm>
            <a:off x="252643" y="2684781"/>
            <a:ext cx="5943848" cy="2897262"/>
          </a:xfrm>
        </p:spPr>
      </p:pic>
      <p:pic>
        <p:nvPicPr>
          <p:cNvPr id="9" name="Picture 8">
            <a:extLst>
              <a:ext uri="{FF2B5EF4-FFF2-40B4-BE49-F238E27FC236}">
                <a16:creationId xmlns:a16="http://schemas.microsoft.com/office/drawing/2014/main" id="{4A9D17BC-FAE8-9FC0-3CA0-D7281F9A7688}"/>
              </a:ext>
            </a:extLst>
          </p:cNvPr>
          <p:cNvPicPr>
            <a:picLocks noChangeAspect="1"/>
          </p:cNvPicPr>
          <p:nvPr/>
        </p:nvPicPr>
        <p:blipFill>
          <a:blip r:embed="rId3"/>
          <a:stretch>
            <a:fillRect/>
          </a:stretch>
        </p:blipFill>
        <p:spPr>
          <a:xfrm>
            <a:off x="6395339" y="2684781"/>
            <a:ext cx="5668845" cy="2897262"/>
          </a:xfrm>
          <a:prstGeom prst="rect">
            <a:avLst/>
          </a:prstGeom>
        </p:spPr>
      </p:pic>
    </p:spTree>
    <p:extLst>
      <p:ext uri="{BB962C8B-B14F-4D97-AF65-F5344CB8AC3E}">
        <p14:creationId xmlns:p14="http://schemas.microsoft.com/office/powerpoint/2010/main" val="6893212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09C1E-564F-54A5-4E85-AE834F10B172}"/>
              </a:ext>
            </a:extLst>
          </p:cNvPr>
          <p:cNvSpPr>
            <a:spLocks noGrp="1"/>
          </p:cNvSpPr>
          <p:nvPr>
            <p:ph type="title"/>
          </p:nvPr>
        </p:nvSpPr>
        <p:spPr>
          <a:xfrm>
            <a:off x="517869" y="978408"/>
            <a:ext cx="10779395" cy="870057"/>
          </a:xfrm>
        </p:spPr>
        <p:txBody>
          <a:bodyPr>
            <a:normAutofit fontScale="90000"/>
          </a:bodyPr>
          <a:lstStyle/>
          <a:p>
            <a:r>
              <a:rPr lang="en-US" dirty="0"/>
              <a:t>Bitcoin Proof of Work Difficulty</a:t>
            </a:r>
          </a:p>
        </p:txBody>
      </p:sp>
      <p:sp>
        <p:nvSpPr>
          <p:cNvPr id="3" name="Content Placeholder 2">
            <a:extLst>
              <a:ext uri="{FF2B5EF4-FFF2-40B4-BE49-F238E27FC236}">
                <a16:creationId xmlns:a16="http://schemas.microsoft.com/office/drawing/2014/main" id="{F933DB2B-CEB0-EA73-1AA3-3246BC8EB074}"/>
              </a:ext>
            </a:extLst>
          </p:cNvPr>
          <p:cNvSpPr>
            <a:spLocks noGrp="1"/>
          </p:cNvSpPr>
          <p:nvPr>
            <p:ph idx="1"/>
          </p:nvPr>
        </p:nvSpPr>
        <p:spPr>
          <a:xfrm>
            <a:off x="517869" y="1848465"/>
            <a:ext cx="11165481" cy="4680154"/>
          </a:xfrm>
        </p:spPr>
        <p:txBody>
          <a:bodyPr/>
          <a:lstStyle/>
          <a:p>
            <a:r>
              <a:rPr lang="en-US" dirty="0"/>
              <a:t>• Targets 10 minute average block generation time </a:t>
            </a:r>
          </a:p>
          <a:p>
            <a:r>
              <a:rPr lang="en-US" dirty="0"/>
              <a:t>• Defined by the # of leading zeros Hash output requires to solve proof of work </a:t>
            </a:r>
          </a:p>
          <a:p>
            <a:r>
              <a:rPr lang="en-US" dirty="0"/>
              <a:t>• Adjusts every 2016 blocks - about every two weeks </a:t>
            </a:r>
          </a:p>
          <a:p>
            <a:r>
              <a:rPr lang="en-US" dirty="0"/>
              <a:t>• Currently, &gt; 18 leading zeros (out of 64 hexadecimal characters) </a:t>
            </a:r>
          </a:p>
          <a:p>
            <a:r>
              <a:rPr lang="en-US" dirty="0"/>
              <a:t>• Block 541974 (9/18/18)- 18 leading zeros 0000000000000000001104a863046dfbad1a2941128815669623ff93c2a3945f </a:t>
            </a:r>
          </a:p>
        </p:txBody>
      </p:sp>
    </p:spTree>
    <p:extLst>
      <p:ext uri="{BB962C8B-B14F-4D97-AF65-F5344CB8AC3E}">
        <p14:creationId xmlns:p14="http://schemas.microsoft.com/office/powerpoint/2010/main" val="35424362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9F137-B429-CF6A-8743-B79E16FC193F}"/>
              </a:ext>
            </a:extLst>
          </p:cNvPr>
          <p:cNvSpPr>
            <a:spLocks noGrp="1"/>
          </p:cNvSpPr>
          <p:nvPr>
            <p:ph type="title"/>
          </p:nvPr>
        </p:nvSpPr>
        <p:spPr>
          <a:xfrm>
            <a:off x="517870" y="978409"/>
            <a:ext cx="11369330" cy="1686134"/>
          </a:xfrm>
        </p:spPr>
        <p:txBody>
          <a:bodyPr>
            <a:normAutofit fontScale="90000"/>
          </a:bodyPr>
          <a:lstStyle/>
          <a:p>
            <a:r>
              <a:rPr lang="fr-FR" dirty="0"/>
              <a:t>Blockchain – Consensus supports Longest Chain </a:t>
            </a:r>
            <a:endParaRPr lang="en-US" dirty="0"/>
          </a:p>
        </p:txBody>
      </p:sp>
      <p:pic>
        <p:nvPicPr>
          <p:cNvPr id="5" name="Content Placeholder 4">
            <a:extLst>
              <a:ext uri="{FF2B5EF4-FFF2-40B4-BE49-F238E27FC236}">
                <a16:creationId xmlns:a16="http://schemas.microsoft.com/office/drawing/2014/main" id="{D9F48343-0872-2B6D-7458-A7965685AAE5}"/>
              </a:ext>
            </a:extLst>
          </p:cNvPr>
          <p:cNvPicPr>
            <a:picLocks noGrp="1" noChangeAspect="1"/>
          </p:cNvPicPr>
          <p:nvPr>
            <p:ph idx="1"/>
          </p:nvPr>
        </p:nvPicPr>
        <p:blipFill>
          <a:blip r:embed="rId3"/>
          <a:stretch>
            <a:fillRect/>
          </a:stretch>
        </p:blipFill>
        <p:spPr>
          <a:xfrm>
            <a:off x="2801638" y="3075654"/>
            <a:ext cx="6896698" cy="2933954"/>
          </a:xfrm>
        </p:spPr>
      </p:pic>
      <p:sp>
        <p:nvSpPr>
          <p:cNvPr id="7" name="TextBox 6">
            <a:extLst>
              <a:ext uri="{FF2B5EF4-FFF2-40B4-BE49-F238E27FC236}">
                <a16:creationId xmlns:a16="http://schemas.microsoft.com/office/drawing/2014/main" id="{6A971A4F-97FD-D95B-B69D-B2413A3B8284}"/>
              </a:ext>
            </a:extLst>
          </p:cNvPr>
          <p:cNvSpPr txBox="1"/>
          <p:nvPr/>
        </p:nvSpPr>
        <p:spPr>
          <a:xfrm>
            <a:off x="5978013" y="1946769"/>
            <a:ext cx="6096000" cy="923330"/>
          </a:xfrm>
          <a:prstGeom prst="rect">
            <a:avLst/>
          </a:prstGeom>
          <a:noFill/>
        </p:spPr>
        <p:txBody>
          <a:bodyPr wrap="square">
            <a:spAutoFit/>
          </a:bodyPr>
          <a:lstStyle/>
          <a:p>
            <a:r>
              <a:rPr lang="en-US" b="0" i="1" dirty="0">
                <a:solidFill>
                  <a:srgbClr val="3C3E3E"/>
                </a:solidFill>
                <a:effectLst/>
                <a:latin typeface="source-serif-pro"/>
              </a:rPr>
              <a:t>“ The majority decision is represented by the longest chain, which has the greatest proof-of-work effort invested in it. — </a:t>
            </a:r>
            <a:r>
              <a:rPr lang="en-US" b="0" i="1" u="sng" dirty="0">
                <a:effectLst/>
                <a:latin typeface="source-serif-pro"/>
                <a:hlinkClick r:id="rId4"/>
              </a:rPr>
              <a:t>Satoshi Nakamoto</a:t>
            </a:r>
            <a:r>
              <a:rPr lang="en-US" b="0" i="1" dirty="0">
                <a:solidFill>
                  <a:srgbClr val="3C3E3E"/>
                </a:solidFill>
                <a:effectLst/>
                <a:latin typeface="source-serif-pro"/>
              </a:rPr>
              <a:t>”</a:t>
            </a:r>
            <a:endParaRPr lang="en-US" dirty="0"/>
          </a:p>
        </p:txBody>
      </p:sp>
    </p:spTree>
    <p:extLst>
      <p:ext uri="{BB962C8B-B14F-4D97-AF65-F5344CB8AC3E}">
        <p14:creationId xmlns:p14="http://schemas.microsoft.com/office/powerpoint/2010/main" val="10639383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12D0E-7F12-5450-07B5-ABA76984FA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EACD9F-7886-FD6A-97A9-FDB7AE3B6618}"/>
              </a:ext>
            </a:extLst>
          </p:cNvPr>
          <p:cNvSpPr>
            <a:spLocks noGrp="1"/>
          </p:cNvSpPr>
          <p:nvPr>
            <p:ph type="title"/>
          </p:nvPr>
        </p:nvSpPr>
        <p:spPr>
          <a:xfrm>
            <a:off x="517870" y="978409"/>
            <a:ext cx="11369330" cy="948714"/>
          </a:xfrm>
        </p:spPr>
        <p:txBody>
          <a:bodyPr>
            <a:normAutofit/>
          </a:bodyPr>
          <a:lstStyle/>
          <a:p>
            <a:r>
              <a:rPr lang="fr-FR" dirty="0"/>
              <a:t>Cont.</a:t>
            </a:r>
            <a:endParaRPr lang="en-US" dirty="0"/>
          </a:p>
        </p:txBody>
      </p:sp>
      <p:sp>
        <p:nvSpPr>
          <p:cNvPr id="4" name="Content Placeholder 3">
            <a:extLst>
              <a:ext uri="{FF2B5EF4-FFF2-40B4-BE49-F238E27FC236}">
                <a16:creationId xmlns:a16="http://schemas.microsoft.com/office/drawing/2014/main" id="{612CA46D-6511-426B-2E46-0096E01A150C}"/>
              </a:ext>
            </a:extLst>
          </p:cNvPr>
          <p:cNvSpPr>
            <a:spLocks noGrp="1"/>
          </p:cNvSpPr>
          <p:nvPr>
            <p:ph idx="1"/>
          </p:nvPr>
        </p:nvSpPr>
        <p:spPr>
          <a:xfrm>
            <a:off x="698090" y="1927123"/>
            <a:ext cx="10985260" cy="4930877"/>
          </a:xfrm>
        </p:spPr>
        <p:txBody>
          <a:bodyPr>
            <a:normAutofit/>
          </a:bodyPr>
          <a:lstStyle/>
          <a:p>
            <a:pPr algn="l"/>
            <a:r>
              <a:rPr lang="en-US" b="1" i="0" dirty="0">
                <a:solidFill>
                  <a:srgbClr val="1F1F1F"/>
                </a:solidFill>
                <a:effectLst/>
                <a:latin typeface="Google Sans"/>
              </a:rPr>
              <a:t>Longest Chain Rule:</a:t>
            </a:r>
            <a:endParaRPr lang="en-US" b="0" i="0" dirty="0">
              <a:solidFill>
                <a:srgbClr val="1F1F1F"/>
              </a:solidFill>
              <a:effectLst/>
              <a:latin typeface="Google Sans"/>
            </a:endParaRPr>
          </a:p>
          <a:p>
            <a:pPr lvl="1"/>
            <a:r>
              <a:rPr lang="en-US" b="0" i="0" dirty="0">
                <a:solidFill>
                  <a:srgbClr val="1F1F1F"/>
                </a:solidFill>
                <a:effectLst/>
                <a:latin typeface="Google Sans"/>
              </a:rPr>
              <a:t>Imagine the blockchain as a chain of blocks, each holding data and linked to the previous one. The </a:t>
            </a:r>
            <a:r>
              <a:rPr lang="en-US" b="1" i="0" dirty="0">
                <a:solidFill>
                  <a:srgbClr val="1F1F1F"/>
                </a:solidFill>
                <a:effectLst/>
                <a:latin typeface="Google Sans"/>
              </a:rPr>
              <a:t>Longest Chain Rule</a:t>
            </a:r>
            <a:r>
              <a:rPr lang="en-US" b="0" i="0" dirty="0">
                <a:solidFill>
                  <a:srgbClr val="1F1F1F"/>
                </a:solidFill>
                <a:effectLst/>
                <a:latin typeface="Google Sans"/>
              </a:rPr>
              <a:t> dictates that </a:t>
            </a:r>
            <a:r>
              <a:rPr lang="en-US" b="1" i="0" dirty="0">
                <a:solidFill>
                  <a:srgbClr val="1F1F1F"/>
                </a:solidFill>
                <a:effectLst/>
                <a:latin typeface="Google Sans"/>
              </a:rPr>
              <a:t>the chain with the most cumulative computational effort behind it, represented by the most blocks, is considered the true and valid chain</a:t>
            </a:r>
            <a:r>
              <a:rPr lang="en-US" b="0" i="0" dirty="0">
                <a:solidFill>
                  <a:srgbClr val="1F1F1F"/>
                </a:solidFill>
                <a:effectLst/>
                <a:latin typeface="Google Sans"/>
              </a:rPr>
              <a:t>.</a:t>
            </a:r>
          </a:p>
          <a:p>
            <a:pPr lvl="1"/>
            <a:r>
              <a:rPr lang="en-US" b="0" i="0" dirty="0">
                <a:solidFill>
                  <a:srgbClr val="1F1F1F"/>
                </a:solidFill>
                <a:effectLst/>
                <a:latin typeface="Google Sans"/>
              </a:rPr>
              <a:t>Miners or validators dedicate computing power to solve complex puzzles, adding new blocks to the chain. The longer the chain, the more work went into building it, making it harder to tamper with or create a competing chain.</a:t>
            </a:r>
          </a:p>
          <a:p>
            <a:pPr lvl="1"/>
            <a:r>
              <a:rPr lang="en-US" b="0" i="0" dirty="0">
                <a:solidFill>
                  <a:srgbClr val="1F1F1F"/>
                </a:solidFill>
                <a:effectLst/>
                <a:latin typeface="Google Sans"/>
              </a:rPr>
              <a:t>This rule incentivizes honest participation, as miners are rewarded for contributing to the longest chain, ensuring network security and consistency.</a:t>
            </a:r>
          </a:p>
          <a:p>
            <a:pPr lvl="1"/>
            <a:r>
              <a:rPr lang="en-US" b="0" i="0" dirty="0">
                <a:solidFill>
                  <a:srgbClr val="282829"/>
                </a:solidFill>
                <a:effectLst/>
                <a:latin typeface="-apple-system"/>
              </a:rPr>
              <a:t>This rule ensures that the majority of participants agree on the state of the blockchain.</a:t>
            </a:r>
          </a:p>
          <a:p>
            <a:pPr lvl="1"/>
            <a:r>
              <a:rPr lang="en-US" b="0" i="0" dirty="0">
                <a:solidFill>
                  <a:srgbClr val="1F1F1F"/>
                </a:solidFill>
                <a:effectLst/>
                <a:latin typeface="Google Sans"/>
              </a:rPr>
              <a:t>It Protecting blocks already mined on to the blockchain. it is very difficult to replace blocks (and therefore transactions) in the chain.</a:t>
            </a:r>
          </a:p>
          <a:p>
            <a:endParaRPr lang="en-US" dirty="0"/>
          </a:p>
        </p:txBody>
      </p:sp>
      <p:pic>
        <p:nvPicPr>
          <p:cNvPr id="8" name="Picture 7">
            <a:extLst>
              <a:ext uri="{FF2B5EF4-FFF2-40B4-BE49-F238E27FC236}">
                <a16:creationId xmlns:a16="http://schemas.microsoft.com/office/drawing/2014/main" id="{BC838DBD-E6D8-69E3-5196-C0C0BEE4253F}"/>
              </a:ext>
            </a:extLst>
          </p:cNvPr>
          <p:cNvPicPr>
            <a:picLocks noChangeAspect="1"/>
          </p:cNvPicPr>
          <p:nvPr/>
        </p:nvPicPr>
        <p:blipFill>
          <a:blip r:embed="rId3"/>
          <a:stretch>
            <a:fillRect/>
          </a:stretch>
        </p:blipFill>
        <p:spPr>
          <a:xfrm>
            <a:off x="5307185" y="772824"/>
            <a:ext cx="6186725" cy="1359884"/>
          </a:xfrm>
          <a:prstGeom prst="rect">
            <a:avLst/>
          </a:prstGeom>
        </p:spPr>
      </p:pic>
    </p:spTree>
    <p:extLst>
      <p:ext uri="{BB962C8B-B14F-4D97-AF65-F5344CB8AC3E}">
        <p14:creationId xmlns:p14="http://schemas.microsoft.com/office/powerpoint/2010/main" val="33355495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584EADDA-A470-E4D1-8D77-A27427B288B3}"/>
            </a:ext>
          </a:extLst>
        </p:cNvPr>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016A14A-84B0-61D6-6D42-FFA092D6FDD3}"/>
              </a:ext>
            </a:extLst>
          </p:cNvPr>
          <p:cNvSpPr>
            <a:spLocks noGrp="1"/>
          </p:cNvSpPr>
          <p:nvPr>
            <p:ph type="title"/>
          </p:nvPr>
        </p:nvSpPr>
        <p:spPr>
          <a:xfrm>
            <a:off x="517870" y="976160"/>
            <a:ext cx="5021183" cy="1934172"/>
          </a:xfrm>
        </p:spPr>
        <p:txBody>
          <a:bodyPr vert="horz" lIns="91440" tIns="45720" rIns="91440" bIns="45720" rtlCol="0" anchor="t">
            <a:normAutofit/>
          </a:bodyPr>
          <a:lstStyle/>
          <a:p>
            <a:r>
              <a:rPr lang="en-US"/>
              <a:t>Cont.</a:t>
            </a:r>
            <a:endParaRPr lang="en-US" dirty="0"/>
          </a:p>
        </p:txBody>
      </p:sp>
      <p:sp>
        <p:nvSpPr>
          <p:cNvPr id="1035" name="Rectangle 1034">
            <a:extLst>
              <a:ext uri="{FF2B5EF4-FFF2-40B4-BE49-F238E27FC236}">
                <a16:creationId xmlns:a16="http://schemas.microsoft.com/office/drawing/2014/main" id="{8D51E6F0-34A2-4D53-A48E-8467ACD9E5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DDEE2ED-6B7D-06E0-C785-D16601D21362}"/>
              </a:ext>
            </a:extLst>
          </p:cNvPr>
          <p:cNvSpPr txBox="1"/>
          <p:nvPr/>
        </p:nvSpPr>
        <p:spPr>
          <a:xfrm>
            <a:off x="517869" y="2477729"/>
            <a:ext cx="5006677" cy="3711135"/>
          </a:xfrm>
          <a:prstGeom prst="rect">
            <a:avLst/>
          </a:prstGeom>
        </p:spPr>
        <p:txBody>
          <a:bodyPr vert="horz" lIns="91440" tIns="45720" rIns="91440" bIns="45720" rtlCol="0">
            <a:normAutofit fontScale="92500" lnSpcReduction="20000"/>
          </a:bodyPr>
          <a:lstStyle/>
          <a:p>
            <a:pPr lvl="1">
              <a:lnSpc>
                <a:spcPct val="110000"/>
              </a:lnSpc>
              <a:spcAft>
                <a:spcPts val="600"/>
              </a:spcAft>
              <a:buFont typeface="Arial" panose="020B0604020202020204" pitchFamily="34" charset="0"/>
            </a:pPr>
            <a:r>
              <a:rPr lang="en-US" sz="1900" dirty="0"/>
              <a:t>If 2 Blocks maintained at the same time by different nodes, each of them tells the other nodes he is the last block so in that case we will wait for confirmation blocks which are new mined blocks added to one of those chains and the longest chain remains the correct one and the other chain will get ignored and also, it’s transaction will be rejected (no reward for the ignored block in that case)</a:t>
            </a:r>
          </a:p>
          <a:p>
            <a:pPr lvl="1">
              <a:lnSpc>
                <a:spcPct val="110000"/>
              </a:lnSpc>
              <a:spcAft>
                <a:spcPts val="600"/>
              </a:spcAft>
              <a:buFont typeface="Arial" panose="020B0604020202020204" pitchFamily="34" charset="0"/>
            </a:pPr>
            <a:r>
              <a:rPr lang="en-US" sz="1900" b="0" i="0" dirty="0">
                <a:effectLst/>
              </a:rPr>
              <a:t>So, its important to waiting for confirmation blocks that confirm that the block which holds my transaction is accepted by the nodes.</a:t>
            </a:r>
          </a:p>
        </p:txBody>
      </p:sp>
      <p:pic>
        <p:nvPicPr>
          <p:cNvPr id="1026" name="Picture 2">
            <a:extLst>
              <a:ext uri="{FF2B5EF4-FFF2-40B4-BE49-F238E27FC236}">
                <a16:creationId xmlns:a16="http://schemas.microsoft.com/office/drawing/2014/main" id="{DDE817C9-E475-1B48-714F-B21D88FF8C1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145116" y="657370"/>
            <a:ext cx="4055286" cy="25142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81C715E-2114-0D41-80F1-109254E651C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066597" y="3428996"/>
            <a:ext cx="4243507" cy="2514278"/>
          </a:xfrm>
          <a:prstGeom prst="rect">
            <a:avLst/>
          </a:prstGeom>
          <a:noFill/>
          <a:extLst>
            <a:ext uri="{909E8E84-426E-40DD-AFC4-6F175D3DCCD1}">
              <a14:hiddenFill xmlns:a14="http://schemas.microsoft.com/office/drawing/2010/main">
                <a:solidFill>
                  <a:srgbClr val="FFFFFF"/>
                </a:solidFill>
              </a14:hiddenFill>
            </a:ext>
          </a:extLst>
        </p:spPr>
      </p:pic>
      <p:sp>
        <p:nvSpPr>
          <p:cNvPr id="1037" name="Rectangle 1036">
            <a:extLst>
              <a:ext uri="{FF2B5EF4-FFF2-40B4-BE49-F238E27FC236}">
                <a16:creationId xmlns:a16="http://schemas.microsoft.com/office/drawing/2014/main" id="{59D44746-CAE2-4F27-9883-4ED34F0550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52938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A3ABDE-950B-B1A7-925B-656D131087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5CE923-2D2B-7625-EF8C-F050E48B5AA9}"/>
              </a:ext>
            </a:extLst>
          </p:cNvPr>
          <p:cNvSpPr>
            <a:spLocks noGrp="1"/>
          </p:cNvSpPr>
          <p:nvPr>
            <p:ph type="title"/>
          </p:nvPr>
        </p:nvSpPr>
        <p:spPr>
          <a:xfrm>
            <a:off x="517870" y="978409"/>
            <a:ext cx="11369330" cy="948714"/>
          </a:xfrm>
        </p:spPr>
        <p:txBody>
          <a:bodyPr>
            <a:normAutofit/>
          </a:bodyPr>
          <a:lstStyle/>
          <a:p>
            <a:r>
              <a:rPr lang="en-US" b="1" i="0" dirty="0">
                <a:solidFill>
                  <a:srgbClr val="1F1F1F"/>
                </a:solidFill>
                <a:effectLst/>
                <a:latin typeface="Google Sans"/>
              </a:rPr>
              <a:t>51% Attack</a:t>
            </a:r>
            <a:endParaRPr lang="en-US" dirty="0"/>
          </a:p>
        </p:txBody>
      </p:sp>
      <p:sp>
        <p:nvSpPr>
          <p:cNvPr id="4" name="Content Placeholder 3">
            <a:extLst>
              <a:ext uri="{FF2B5EF4-FFF2-40B4-BE49-F238E27FC236}">
                <a16:creationId xmlns:a16="http://schemas.microsoft.com/office/drawing/2014/main" id="{DF3AF8B6-2202-816C-7385-BDC602CF6AF7}"/>
              </a:ext>
            </a:extLst>
          </p:cNvPr>
          <p:cNvSpPr>
            <a:spLocks noGrp="1"/>
          </p:cNvSpPr>
          <p:nvPr>
            <p:ph idx="1"/>
          </p:nvPr>
        </p:nvSpPr>
        <p:spPr>
          <a:xfrm>
            <a:off x="698090" y="2143432"/>
            <a:ext cx="10985260" cy="4714568"/>
          </a:xfrm>
        </p:spPr>
        <p:txBody>
          <a:bodyPr>
            <a:normAutofit fontScale="92500" lnSpcReduction="10000"/>
          </a:bodyPr>
          <a:lstStyle/>
          <a:p>
            <a:pPr marL="342900" indent="-342900" algn="l">
              <a:buFont typeface="Arial" panose="020B0604020202020204" pitchFamily="34" charset="0"/>
              <a:buChar char="•"/>
            </a:pPr>
            <a:r>
              <a:rPr lang="en-US" b="0" i="0" dirty="0">
                <a:solidFill>
                  <a:srgbClr val="1F1F1F"/>
                </a:solidFill>
                <a:effectLst/>
                <a:latin typeface="Google Sans"/>
              </a:rPr>
              <a:t>Although the longest chain is generally secure, a potential vulnerability exists: the </a:t>
            </a:r>
            <a:r>
              <a:rPr lang="en-US" b="1" i="0" dirty="0">
                <a:solidFill>
                  <a:srgbClr val="1F1F1F"/>
                </a:solidFill>
                <a:effectLst/>
                <a:latin typeface="Google Sans"/>
              </a:rPr>
              <a:t>51% attack</a:t>
            </a:r>
            <a:r>
              <a:rPr lang="en-US" b="0" i="0" dirty="0">
                <a:solidFill>
                  <a:srgbClr val="1F1F1F"/>
                </a:solidFill>
                <a:effectLst/>
                <a:latin typeface="Google Sans"/>
              </a:rPr>
              <a:t>. It occurs when a malicious actor gains control of more than 50% of the network's mining or validation power.</a:t>
            </a:r>
          </a:p>
          <a:p>
            <a:pPr marL="342900" indent="-342900" algn="l">
              <a:buFont typeface="Arial" panose="020B0604020202020204" pitchFamily="34" charset="0"/>
              <a:buChar char="•"/>
            </a:pPr>
            <a:r>
              <a:rPr lang="en-US" b="0" i="0" dirty="0">
                <a:solidFill>
                  <a:srgbClr val="1F1F1F"/>
                </a:solidFill>
                <a:effectLst/>
                <a:latin typeface="Google Sans"/>
              </a:rPr>
              <a:t>With majority control, they can:</a:t>
            </a:r>
          </a:p>
          <a:p>
            <a:pPr marL="742950" lvl="1" indent="-285750" algn="l">
              <a:buFont typeface="Arial" panose="020B0604020202020204" pitchFamily="34" charset="0"/>
              <a:buChar char="•"/>
            </a:pPr>
            <a:r>
              <a:rPr lang="en-US" b="1" i="0" dirty="0">
                <a:solidFill>
                  <a:srgbClr val="1F1F1F"/>
                </a:solidFill>
                <a:effectLst/>
                <a:latin typeface="Google Sans"/>
              </a:rPr>
              <a:t>Prevent legitimate transactions from being confirmed:</a:t>
            </a:r>
            <a:r>
              <a:rPr lang="en-US" b="0" i="0" dirty="0">
                <a:solidFill>
                  <a:srgbClr val="1F1F1F"/>
                </a:solidFill>
                <a:effectLst/>
                <a:latin typeface="Google Sans"/>
              </a:rPr>
              <a:t> Their blocks would be added faster, overtaking the legitimate chain.</a:t>
            </a:r>
          </a:p>
          <a:p>
            <a:pPr marL="742950" lvl="1" indent="-285750" algn="l">
              <a:buFont typeface="Arial" panose="020B0604020202020204" pitchFamily="34" charset="0"/>
              <a:buChar char="•"/>
            </a:pPr>
            <a:r>
              <a:rPr lang="en-US" b="1" i="0" dirty="0">
                <a:solidFill>
                  <a:srgbClr val="1F1F1F"/>
                </a:solidFill>
                <a:effectLst/>
                <a:latin typeface="Google Sans"/>
              </a:rPr>
              <a:t>Reverse past transactions:</a:t>
            </a:r>
            <a:r>
              <a:rPr lang="en-US" b="0" i="0" dirty="0">
                <a:solidFill>
                  <a:srgbClr val="1F1F1F"/>
                </a:solidFill>
                <a:effectLst/>
                <a:latin typeface="Google Sans"/>
              </a:rPr>
              <a:t> By rewriting past blocks on their controlled chain, they could potentially steal or manipulate funds.</a:t>
            </a:r>
          </a:p>
          <a:p>
            <a:pPr marL="342900" indent="-342900" algn="l">
              <a:buFont typeface="Arial" panose="020B0604020202020204" pitchFamily="34" charset="0"/>
              <a:buChar char="•"/>
            </a:pPr>
            <a:r>
              <a:rPr lang="en-US" b="0" i="0" dirty="0">
                <a:solidFill>
                  <a:srgbClr val="1F1F1F"/>
                </a:solidFill>
                <a:effectLst/>
                <a:latin typeface="Google Sans"/>
              </a:rPr>
              <a:t>However, launching a 51% attack is often </a:t>
            </a:r>
            <a:r>
              <a:rPr lang="en-US" b="1" i="0" dirty="0">
                <a:solidFill>
                  <a:srgbClr val="1F1F1F"/>
                </a:solidFill>
                <a:effectLst/>
                <a:latin typeface="Google Sans"/>
              </a:rPr>
              <a:t>prohibitively expensive and requires significant resources</a:t>
            </a:r>
            <a:r>
              <a:rPr lang="en-US" b="0" i="0" dirty="0">
                <a:solidFill>
                  <a:srgbClr val="1F1F1F"/>
                </a:solidFill>
                <a:effectLst/>
                <a:latin typeface="Google Sans"/>
              </a:rPr>
              <a:t>. The larger and more decentralized the network, the harder and more costly it becomes to achieve.</a:t>
            </a:r>
          </a:p>
          <a:p>
            <a:pPr marL="342900" indent="-342900">
              <a:buFont typeface="Arial" panose="020B0604020202020204" pitchFamily="34" charset="0"/>
              <a:buChar char="•"/>
            </a:pPr>
            <a:r>
              <a:rPr lang="en-US" b="0" i="0" dirty="0">
                <a:solidFill>
                  <a:srgbClr val="1F1F1F"/>
                </a:solidFill>
                <a:effectLst/>
                <a:latin typeface="Google Sans"/>
              </a:rPr>
              <a:t>The 51% attack remains a theoretical threat, but its difficulty grows with network size and decentralization.</a:t>
            </a:r>
          </a:p>
          <a:p>
            <a:pPr marL="342900" indent="-342900">
              <a:buFont typeface="Arial" panose="020B0604020202020204" pitchFamily="34" charset="0"/>
              <a:buChar char="•"/>
            </a:pPr>
            <a:r>
              <a:rPr lang="en-US" b="0" i="0" dirty="0">
                <a:solidFill>
                  <a:srgbClr val="282829"/>
                </a:solidFill>
                <a:effectLst/>
                <a:latin typeface="-apple-system"/>
              </a:rPr>
              <a:t>To address these flaws, various solutions have been proposed. These include implementing alternative consensus algorithms like proof-of-stake, which reduces the risk of 51% attacks, and establishing mechanisms to resolve forks through community governance.</a:t>
            </a:r>
            <a:endParaRPr lang="en-US" b="0" i="0" dirty="0">
              <a:solidFill>
                <a:srgbClr val="1F1F1F"/>
              </a:solidFill>
              <a:effectLst/>
              <a:latin typeface="Google Sans"/>
            </a:endParaRPr>
          </a:p>
          <a:p>
            <a:pPr marL="342900" indent="-342900" algn="l">
              <a:buFont typeface="Arial" panose="020B0604020202020204" pitchFamily="34" charset="0"/>
              <a:buChar char="•"/>
            </a:pPr>
            <a:endParaRPr lang="en-US" b="0" i="0" dirty="0">
              <a:solidFill>
                <a:srgbClr val="1F1F1F"/>
              </a:solidFill>
              <a:effectLst/>
              <a:latin typeface="Google Sans"/>
            </a:endParaRPr>
          </a:p>
        </p:txBody>
      </p:sp>
    </p:spTree>
    <p:extLst>
      <p:ext uri="{BB962C8B-B14F-4D97-AF65-F5344CB8AC3E}">
        <p14:creationId xmlns:p14="http://schemas.microsoft.com/office/powerpoint/2010/main" val="28750310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B7A96-2312-2002-4DAA-37C75265CDBE}"/>
              </a:ext>
            </a:extLst>
          </p:cNvPr>
          <p:cNvSpPr>
            <a:spLocks noGrp="1"/>
          </p:cNvSpPr>
          <p:nvPr>
            <p:ph type="title"/>
          </p:nvPr>
        </p:nvSpPr>
        <p:spPr>
          <a:xfrm>
            <a:off x="517870" y="978408"/>
            <a:ext cx="5794440" cy="4870457"/>
          </a:xfrm>
        </p:spPr>
        <p:txBody>
          <a:bodyPr/>
          <a:lstStyle/>
          <a:p>
            <a:r>
              <a:rPr lang="en-US" dirty="0"/>
              <a:t>Cryptography: Communications in the presence of adversaries </a:t>
            </a:r>
          </a:p>
        </p:txBody>
      </p:sp>
      <p:pic>
        <p:nvPicPr>
          <p:cNvPr id="5" name="Content Placeholder 4">
            <a:extLst>
              <a:ext uri="{FF2B5EF4-FFF2-40B4-BE49-F238E27FC236}">
                <a16:creationId xmlns:a16="http://schemas.microsoft.com/office/drawing/2014/main" id="{5A5F8095-ED07-3437-B31D-43D756C34731}"/>
              </a:ext>
            </a:extLst>
          </p:cNvPr>
          <p:cNvPicPr>
            <a:picLocks noGrp="1" noChangeAspect="1"/>
          </p:cNvPicPr>
          <p:nvPr>
            <p:ph idx="1"/>
          </p:nvPr>
        </p:nvPicPr>
        <p:blipFill>
          <a:blip r:embed="rId2"/>
          <a:stretch>
            <a:fillRect/>
          </a:stretch>
        </p:blipFill>
        <p:spPr>
          <a:xfrm>
            <a:off x="6662738" y="2520337"/>
            <a:ext cx="5021262" cy="1769701"/>
          </a:xfrm>
        </p:spPr>
      </p:pic>
    </p:spTree>
    <p:extLst>
      <p:ext uri="{BB962C8B-B14F-4D97-AF65-F5344CB8AC3E}">
        <p14:creationId xmlns:p14="http://schemas.microsoft.com/office/powerpoint/2010/main" val="3005895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FF6BF9-20C9-ED39-EBCF-D864D4B824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D041E4-7E7C-03C7-C199-A38C22F056F7}"/>
              </a:ext>
            </a:extLst>
          </p:cNvPr>
          <p:cNvSpPr>
            <a:spLocks noGrp="1"/>
          </p:cNvSpPr>
          <p:nvPr>
            <p:ph type="title"/>
          </p:nvPr>
        </p:nvSpPr>
        <p:spPr>
          <a:xfrm>
            <a:off x="517870" y="978409"/>
            <a:ext cx="11369330" cy="840559"/>
          </a:xfrm>
        </p:spPr>
        <p:txBody>
          <a:bodyPr>
            <a:normAutofit fontScale="90000"/>
          </a:bodyPr>
          <a:lstStyle/>
          <a:p>
            <a:r>
              <a:rPr lang="fr-FR" dirty="0"/>
              <a:t>Blockchain Forks</a:t>
            </a:r>
            <a:endParaRPr lang="en-US" dirty="0"/>
          </a:p>
        </p:txBody>
      </p:sp>
      <p:sp>
        <p:nvSpPr>
          <p:cNvPr id="4" name="Content Placeholder 3">
            <a:extLst>
              <a:ext uri="{FF2B5EF4-FFF2-40B4-BE49-F238E27FC236}">
                <a16:creationId xmlns:a16="http://schemas.microsoft.com/office/drawing/2014/main" id="{B1ABB893-8B1E-62DC-A0D7-FDA2D2C3F6CF}"/>
              </a:ext>
            </a:extLst>
          </p:cNvPr>
          <p:cNvSpPr>
            <a:spLocks noGrp="1"/>
          </p:cNvSpPr>
          <p:nvPr>
            <p:ph idx="1"/>
          </p:nvPr>
        </p:nvSpPr>
        <p:spPr>
          <a:xfrm>
            <a:off x="442452" y="1976284"/>
            <a:ext cx="11240898" cy="4532671"/>
          </a:xfrm>
        </p:spPr>
        <p:txBody>
          <a:bodyPr>
            <a:normAutofit fontScale="70000" lnSpcReduction="20000"/>
          </a:bodyPr>
          <a:lstStyle/>
          <a:p>
            <a:pPr algn="l"/>
            <a:r>
              <a:rPr lang="en-US" b="1" i="0" dirty="0">
                <a:solidFill>
                  <a:srgbClr val="1F1F1F"/>
                </a:solidFill>
                <a:effectLst/>
                <a:latin typeface="Google Sans"/>
              </a:rPr>
              <a:t>What are Forks?</a:t>
            </a:r>
            <a:endParaRPr lang="en-US" b="0" i="0" dirty="0">
              <a:solidFill>
                <a:srgbClr val="1F1F1F"/>
              </a:solidFill>
              <a:effectLst/>
              <a:latin typeface="Google Sans"/>
            </a:endParaRPr>
          </a:p>
          <a:p>
            <a:pPr algn="l"/>
            <a:r>
              <a:rPr lang="en-US" b="0" i="0" dirty="0">
                <a:solidFill>
                  <a:srgbClr val="1F1F1F"/>
                </a:solidFill>
                <a:effectLst/>
                <a:latin typeface="Google Sans"/>
              </a:rPr>
              <a:t>Imagine the blockchain as a road: everyone agrees on the path it takes. A fork occurs when the road splits – the network diverges into two paths. This can happen for various reasons:</a:t>
            </a:r>
          </a:p>
          <a:p>
            <a:pPr algn="l"/>
            <a:r>
              <a:rPr lang="en-US" b="1" i="0" dirty="0">
                <a:solidFill>
                  <a:srgbClr val="1F1F1F"/>
                </a:solidFill>
                <a:effectLst/>
                <a:latin typeface="Google Sans"/>
              </a:rPr>
              <a:t>Hard Forks:</a:t>
            </a:r>
            <a:r>
              <a:rPr lang="en-US" b="0" i="0" dirty="0">
                <a:solidFill>
                  <a:srgbClr val="1F1F1F"/>
                </a:solidFill>
                <a:effectLst/>
                <a:latin typeface="Google Sans"/>
              </a:rPr>
              <a:t> Introduced intentional changes to the protocol, requiring all users to upgrade to the new version. These can be controversial, sometimes leading to permanent splits like Ethereum and Ethereum Classic.</a:t>
            </a:r>
          </a:p>
          <a:p>
            <a:pPr algn="l"/>
            <a:r>
              <a:rPr lang="en-US" b="1" i="0" dirty="0">
                <a:solidFill>
                  <a:srgbClr val="1F1F1F"/>
                </a:solidFill>
                <a:effectLst/>
                <a:latin typeface="Google Sans"/>
              </a:rPr>
              <a:t>Soft Forks:</a:t>
            </a:r>
            <a:r>
              <a:rPr lang="en-US" b="0" i="0" dirty="0">
                <a:solidFill>
                  <a:srgbClr val="1F1F1F"/>
                </a:solidFill>
                <a:effectLst/>
                <a:latin typeface="Google Sans"/>
              </a:rPr>
              <a:t> Introduce backward-compatible changes, meaning older versions can still interact with the updated network. These are generally smoother transitions.</a:t>
            </a:r>
          </a:p>
          <a:p>
            <a:pPr algn="l"/>
            <a:r>
              <a:rPr lang="en-US" b="1" i="0" dirty="0">
                <a:solidFill>
                  <a:srgbClr val="1F1F1F"/>
                </a:solidFill>
                <a:effectLst/>
                <a:latin typeface="Google Sans"/>
              </a:rPr>
              <a:t>Notable Ethereum Forks:</a:t>
            </a:r>
            <a:endParaRPr lang="en-US" b="0" i="0" dirty="0">
              <a:solidFill>
                <a:srgbClr val="1F1F1F"/>
              </a:solidFill>
              <a:effectLst/>
              <a:latin typeface="Google Sans"/>
            </a:endParaRPr>
          </a:p>
          <a:p>
            <a:pPr lvl="1"/>
            <a:r>
              <a:rPr lang="en-US" b="1" i="0" dirty="0">
                <a:solidFill>
                  <a:srgbClr val="1F1F1F"/>
                </a:solidFill>
                <a:effectLst/>
                <a:latin typeface="Google Sans"/>
              </a:rPr>
              <a:t>The DAO Fork (2016):</a:t>
            </a:r>
            <a:r>
              <a:rPr lang="en-US" b="0" i="0" dirty="0">
                <a:solidFill>
                  <a:srgbClr val="1F1F1F"/>
                </a:solidFill>
                <a:effectLst/>
                <a:latin typeface="Google Sans"/>
              </a:rPr>
              <a:t> A security exploit on a smart contract prompted a hard fork to reverse the exploit and protect user funds. This resulted in two blockchains: Ethereum and Ethereum Classic.</a:t>
            </a:r>
          </a:p>
          <a:p>
            <a:pPr lvl="1"/>
            <a:r>
              <a:rPr lang="en-US" b="1" i="0" dirty="0">
                <a:solidFill>
                  <a:srgbClr val="1F1F1F"/>
                </a:solidFill>
                <a:effectLst/>
                <a:latin typeface="Google Sans"/>
              </a:rPr>
              <a:t>Byzantium (2017):</a:t>
            </a:r>
            <a:r>
              <a:rPr lang="en-US" b="0" i="0" dirty="0">
                <a:solidFill>
                  <a:srgbClr val="1F1F1F"/>
                </a:solidFill>
                <a:effectLst/>
                <a:latin typeface="Google Sans"/>
              </a:rPr>
              <a:t> Introduced various performance improvements and network optimizations.</a:t>
            </a:r>
          </a:p>
          <a:p>
            <a:pPr lvl="1"/>
            <a:r>
              <a:rPr lang="en-US" b="1" i="0" dirty="0">
                <a:solidFill>
                  <a:srgbClr val="1F1F1F"/>
                </a:solidFill>
                <a:effectLst/>
                <a:latin typeface="Google Sans"/>
              </a:rPr>
              <a:t>Constantinople (2019):</a:t>
            </a:r>
            <a:r>
              <a:rPr lang="en-US" b="0" i="0" dirty="0">
                <a:solidFill>
                  <a:srgbClr val="1F1F1F"/>
                </a:solidFill>
                <a:effectLst/>
                <a:latin typeface="Google Sans"/>
              </a:rPr>
              <a:t> Implemented further optimizations and reduced block rewards.</a:t>
            </a:r>
          </a:p>
          <a:p>
            <a:pPr lvl="1"/>
            <a:r>
              <a:rPr lang="en-US" b="1" i="0" dirty="0">
                <a:solidFill>
                  <a:srgbClr val="1F1F1F"/>
                </a:solidFill>
                <a:effectLst/>
                <a:latin typeface="Google Sans"/>
              </a:rPr>
              <a:t>The Merge (2022):</a:t>
            </a:r>
            <a:r>
              <a:rPr lang="en-US" b="0" i="0" dirty="0">
                <a:solidFill>
                  <a:srgbClr val="1F1F1F"/>
                </a:solidFill>
                <a:effectLst/>
                <a:latin typeface="Google Sans"/>
              </a:rPr>
              <a:t> A major shift from Proof-of-Work to Proof-of-Stake consensus mechanism, aiming for increased scalability and sustainability.</a:t>
            </a:r>
          </a:p>
          <a:p>
            <a:pPr algn="l"/>
            <a:r>
              <a:rPr lang="en-US" b="1" i="0" dirty="0">
                <a:solidFill>
                  <a:srgbClr val="1F1F1F"/>
                </a:solidFill>
                <a:effectLst/>
                <a:latin typeface="Google Sans"/>
              </a:rPr>
              <a:t>Impact of Forks:</a:t>
            </a:r>
            <a:endParaRPr lang="en-US" b="0" i="0" dirty="0">
              <a:solidFill>
                <a:srgbClr val="1F1F1F"/>
              </a:solidFill>
              <a:effectLst/>
              <a:latin typeface="Google Sans"/>
            </a:endParaRPr>
          </a:p>
          <a:p>
            <a:pPr lvl="1"/>
            <a:r>
              <a:rPr lang="en-US" b="1" i="0" dirty="0">
                <a:solidFill>
                  <a:srgbClr val="1F1F1F"/>
                </a:solidFill>
                <a:effectLst/>
                <a:latin typeface="Google Sans"/>
              </a:rPr>
              <a:t>Upgradability:</a:t>
            </a:r>
            <a:r>
              <a:rPr lang="en-US" b="0" i="0" dirty="0">
                <a:solidFill>
                  <a:srgbClr val="1F1F1F"/>
                </a:solidFill>
                <a:effectLst/>
                <a:latin typeface="Google Sans"/>
              </a:rPr>
              <a:t> They allow for introducing essential upgrades while maintaining network security.</a:t>
            </a:r>
          </a:p>
          <a:p>
            <a:pPr lvl="1"/>
            <a:r>
              <a:rPr lang="en-US" b="1" i="0" dirty="0">
                <a:solidFill>
                  <a:srgbClr val="1F1F1F"/>
                </a:solidFill>
                <a:effectLst/>
                <a:latin typeface="Google Sans"/>
              </a:rPr>
              <a:t>Community Consensus:</a:t>
            </a:r>
            <a:r>
              <a:rPr lang="en-US" b="0" i="0" dirty="0">
                <a:solidFill>
                  <a:srgbClr val="1F1F1F"/>
                </a:solidFill>
                <a:effectLst/>
                <a:latin typeface="Google Sans"/>
              </a:rPr>
              <a:t> Disagreements about forks can lead to splits and highlight diverse viewpoints within the community.</a:t>
            </a:r>
          </a:p>
          <a:p>
            <a:pPr lvl="1"/>
            <a:r>
              <a:rPr lang="en-US" b="1" i="0" dirty="0">
                <a:solidFill>
                  <a:srgbClr val="1F1F1F"/>
                </a:solidFill>
                <a:effectLst/>
                <a:latin typeface="Google Sans"/>
              </a:rPr>
              <a:t>User Impact:</a:t>
            </a:r>
            <a:r>
              <a:rPr lang="en-US" b="0" i="0" dirty="0">
                <a:solidFill>
                  <a:srgbClr val="1F1F1F"/>
                </a:solidFill>
                <a:effectLst/>
                <a:latin typeface="Google Sans"/>
              </a:rPr>
              <a:t> Depending on the fork type, users might need to update their software or choose which chain to support.</a:t>
            </a:r>
          </a:p>
          <a:p>
            <a:endParaRPr lang="en-US" dirty="0"/>
          </a:p>
        </p:txBody>
      </p:sp>
    </p:spTree>
    <p:extLst>
      <p:ext uri="{BB962C8B-B14F-4D97-AF65-F5344CB8AC3E}">
        <p14:creationId xmlns:p14="http://schemas.microsoft.com/office/powerpoint/2010/main" val="11919893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00351-87DE-258A-E3D5-5302908E7BE2}"/>
              </a:ext>
            </a:extLst>
          </p:cNvPr>
          <p:cNvSpPr>
            <a:spLocks noGrp="1"/>
          </p:cNvSpPr>
          <p:nvPr>
            <p:ph type="title"/>
          </p:nvPr>
        </p:nvSpPr>
        <p:spPr>
          <a:xfrm>
            <a:off x="517870" y="978409"/>
            <a:ext cx="10209124" cy="840560"/>
          </a:xfrm>
        </p:spPr>
        <p:txBody>
          <a:bodyPr>
            <a:normAutofit fontScale="90000"/>
          </a:bodyPr>
          <a:lstStyle/>
          <a:p>
            <a:r>
              <a:rPr lang="en-US" dirty="0"/>
              <a:t>Native Currency </a:t>
            </a:r>
          </a:p>
        </p:txBody>
      </p:sp>
      <p:sp>
        <p:nvSpPr>
          <p:cNvPr id="3" name="Content Placeholder 2">
            <a:extLst>
              <a:ext uri="{FF2B5EF4-FFF2-40B4-BE49-F238E27FC236}">
                <a16:creationId xmlns:a16="http://schemas.microsoft.com/office/drawing/2014/main" id="{65AB1AFF-A647-0F03-A421-E9007DC173E6}"/>
              </a:ext>
            </a:extLst>
          </p:cNvPr>
          <p:cNvSpPr>
            <a:spLocks noGrp="1"/>
          </p:cNvSpPr>
          <p:nvPr>
            <p:ph idx="1"/>
          </p:nvPr>
        </p:nvSpPr>
        <p:spPr>
          <a:xfrm>
            <a:off x="517870" y="1818969"/>
            <a:ext cx="11165480" cy="4680154"/>
          </a:xfrm>
        </p:spPr>
        <p:txBody>
          <a:bodyPr>
            <a:normAutofit/>
          </a:bodyPr>
          <a:lstStyle/>
          <a:p>
            <a:r>
              <a:rPr lang="en-US" dirty="0"/>
              <a:t>Bitcoin -BTC Created through Coinbase Transaction in each block </a:t>
            </a:r>
          </a:p>
          <a:p>
            <a:pPr lvl="3"/>
            <a:r>
              <a:rPr lang="en-US" dirty="0"/>
              <a:t>‘Monetary Policy’ preset in Bitcoin Core </a:t>
            </a:r>
          </a:p>
          <a:p>
            <a:pPr lvl="3"/>
            <a:r>
              <a:rPr lang="en-US" dirty="0"/>
              <a:t>Creation originally 50 Bitcoin per block </a:t>
            </a:r>
          </a:p>
          <a:p>
            <a:pPr lvl="3"/>
            <a:r>
              <a:rPr lang="en-US" dirty="0"/>
              <a:t>Reward halves (1/2s) every 210,000 blocks </a:t>
            </a:r>
          </a:p>
          <a:p>
            <a:pPr lvl="3"/>
            <a:r>
              <a:rPr lang="en-US" dirty="0"/>
              <a:t>Currently 12.5 BTCs created per block – thus ‘inflation’ 4.1% </a:t>
            </a:r>
          </a:p>
          <a:p>
            <a:pPr lvl="3"/>
            <a:r>
              <a:rPr lang="en-US" dirty="0"/>
              <a:t>Currently 17.3 million BTC; capping at 21 million BTC in 2040 </a:t>
            </a:r>
          </a:p>
          <a:p>
            <a:pPr lvl="3"/>
            <a:r>
              <a:rPr lang="en-US" dirty="0"/>
              <a:t>Market based transaction fee mechanism also provided for in Bitcoin Core</a:t>
            </a:r>
          </a:p>
          <a:p>
            <a:r>
              <a:rPr lang="en-US" dirty="0"/>
              <a:t>Ethereum </a:t>
            </a:r>
          </a:p>
          <a:p>
            <a:pPr lvl="3"/>
            <a:r>
              <a:rPr lang="en-US" dirty="0"/>
              <a:t>Currently 3 ETH per block – thus ‘inflation’ 7.4% </a:t>
            </a:r>
          </a:p>
          <a:p>
            <a:pPr lvl="3"/>
            <a:r>
              <a:rPr lang="en-US" dirty="0"/>
              <a:t>Recent proposal to decline to 2 ETH per block in 11/18 </a:t>
            </a:r>
          </a:p>
          <a:p>
            <a:pPr lvl="3"/>
            <a:r>
              <a:rPr lang="en-US" dirty="0"/>
              <a:t>Fees paid in Gas (109 Gas per ETH) for computation are credited to miners</a:t>
            </a:r>
          </a:p>
        </p:txBody>
      </p:sp>
    </p:spTree>
    <p:extLst>
      <p:ext uri="{BB962C8B-B14F-4D97-AF65-F5344CB8AC3E}">
        <p14:creationId xmlns:p14="http://schemas.microsoft.com/office/powerpoint/2010/main" val="20642084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5D430-88E4-BE7C-4D83-64E62487D008}"/>
              </a:ext>
            </a:extLst>
          </p:cNvPr>
          <p:cNvSpPr>
            <a:spLocks noGrp="1"/>
          </p:cNvSpPr>
          <p:nvPr>
            <p:ph type="title"/>
          </p:nvPr>
        </p:nvSpPr>
        <p:spPr>
          <a:xfrm>
            <a:off x="517869" y="978409"/>
            <a:ext cx="10661407" cy="1076534"/>
          </a:xfrm>
        </p:spPr>
        <p:txBody>
          <a:bodyPr>
            <a:normAutofit fontScale="90000"/>
          </a:bodyPr>
          <a:lstStyle/>
          <a:p>
            <a:r>
              <a:rPr lang="en-US" b="0" i="0" dirty="0">
                <a:solidFill>
                  <a:srgbClr val="1F1F1F"/>
                </a:solidFill>
                <a:effectLst/>
                <a:latin typeface="Google Sans"/>
              </a:rPr>
              <a:t>components of a Blockchain </a:t>
            </a:r>
            <a:r>
              <a:rPr lang="en-US" dirty="0"/>
              <a:t>Network</a:t>
            </a:r>
          </a:p>
        </p:txBody>
      </p:sp>
      <p:sp>
        <p:nvSpPr>
          <p:cNvPr id="3" name="Content Placeholder 2">
            <a:extLst>
              <a:ext uri="{FF2B5EF4-FFF2-40B4-BE49-F238E27FC236}">
                <a16:creationId xmlns:a16="http://schemas.microsoft.com/office/drawing/2014/main" id="{EA0E2233-D058-D0FA-D308-5E9BF531152F}"/>
              </a:ext>
            </a:extLst>
          </p:cNvPr>
          <p:cNvSpPr>
            <a:spLocks noGrp="1"/>
          </p:cNvSpPr>
          <p:nvPr>
            <p:ph idx="1"/>
          </p:nvPr>
        </p:nvSpPr>
        <p:spPr>
          <a:xfrm>
            <a:off x="517870" y="1946786"/>
            <a:ext cx="11156260" cy="4670323"/>
          </a:xfrm>
        </p:spPr>
        <p:txBody>
          <a:bodyPr>
            <a:normAutofit fontScale="92500" lnSpcReduction="20000"/>
          </a:bodyPr>
          <a:lstStyle/>
          <a:p>
            <a:pPr marL="342900" indent="-342900">
              <a:buFont typeface="Arial" panose="020B0604020202020204" pitchFamily="34" charset="0"/>
              <a:buChar char="•"/>
            </a:pPr>
            <a:r>
              <a:rPr lang="en-US" dirty="0"/>
              <a:t>Full Nodes – </a:t>
            </a:r>
            <a:r>
              <a:rPr lang="en-US" b="0" i="0" dirty="0">
                <a:solidFill>
                  <a:srgbClr val="1F1F1F"/>
                </a:solidFill>
                <a:effectLst/>
                <a:latin typeface="Google Sans"/>
              </a:rPr>
              <a:t>Store the entire blockchain history and have the ability to validate all transactions independently.</a:t>
            </a:r>
          </a:p>
          <a:p>
            <a:pPr marL="342900" indent="-342900">
              <a:buFont typeface="Arial" panose="020B0604020202020204" pitchFamily="34" charset="0"/>
              <a:buChar char="•"/>
            </a:pPr>
            <a:r>
              <a:rPr lang="en-US" dirty="0"/>
              <a:t>Pruning Nodes – </a:t>
            </a:r>
            <a:r>
              <a:rPr lang="en-US" b="0" i="0" dirty="0">
                <a:solidFill>
                  <a:srgbClr val="1F1F1F"/>
                </a:solidFill>
                <a:effectLst/>
                <a:latin typeface="Google Sans"/>
              </a:rPr>
              <a:t>tore only a portion of the blockchain history (e.g., recent data), keeping older blocks compressed or removed after validation.</a:t>
            </a:r>
            <a:endParaRPr lang="en-US" dirty="0"/>
          </a:p>
          <a:p>
            <a:pPr marL="342900" indent="-342900">
              <a:buFont typeface="Arial" panose="020B0604020202020204" pitchFamily="34" charset="0"/>
              <a:buChar char="•"/>
            </a:pPr>
            <a:r>
              <a:rPr lang="en-US" dirty="0"/>
              <a:t>Lightweight Nodes – </a:t>
            </a:r>
            <a:r>
              <a:rPr lang="en-US" b="0" i="0" dirty="0">
                <a:solidFill>
                  <a:srgbClr val="1F1F1F"/>
                </a:solidFill>
                <a:effectLst/>
                <a:latin typeface="Google Sans"/>
              </a:rPr>
              <a:t> Only store blockchain headers (not full blocks) and rely on full nodes for transaction verification.</a:t>
            </a:r>
            <a:endParaRPr lang="en-US" dirty="0"/>
          </a:p>
          <a:p>
            <a:pPr marL="342900" indent="-342900">
              <a:buFont typeface="Arial" panose="020B0604020202020204" pitchFamily="34" charset="0"/>
              <a:buChar char="•"/>
            </a:pPr>
            <a:r>
              <a:rPr lang="en-US" dirty="0"/>
              <a:t>Miners – </a:t>
            </a:r>
            <a:r>
              <a:rPr lang="en-US" b="0" i="0" dirty="0">
                <a:solidFill>
                  <a:srgbClr val="1F1F1F"/>
                </a:solidFill>
                <a:effectLst/>
                <a:latin typeface="Google Sans"/>
              </a:rPr>
              <a:t>Use computational power to solve complex puzzles, validate transactions, and add new blocks to the blockchain.</a:t>
            </a:r>
          </a:p>
          <a:p>
            <a:pPr marL="342900" indent="-342900">
              <a:buFont typeface="Arial" panose="020B0604020202020204" pitchFamily="34" charset="0"/>
              <a:buChar char="•"/>
            </a:pPr>
            <a:r>
              <a:rPr lang="en-US" dirty="0"/>
              <a:t>Mining Pool Operators – </a:t>
            </a:r>
            <a:r>
              <a:rPr lang="en-US" b="0" i="0" dirty="0">
                <a:solidFill>
                  <a:srgbClr val="1F1F1F"/>
                </a:solidFill>
                <a:effectLst/>
                <a:latin typeface="Google Sans"/>
              </a:rPr>
              <a:t>Aggregate the computing power of multiple miners to increase their chances of finding blocks and share the rewards amongst participants.</a:t>
            </a:r>
            <a:endParaRPr lang="en-US" dirty="0"/>
          </a:p>
          <a:p>
            <a:pPr marL="342900" indent="-342900">
              <a:buFont typeface="Arial" panose="020B0604020202020204" pitchFamily="34" charset="0"/>
              <a:buChar char="•"/>
            </a:pPr>
            <a:r>
              <a:rPr lang="en-US" dirty="0"/>
              <a:t>Wallets – </a:t>
            </a:r>
            <a:r>
              <a:rPr lang="en-US" b="0" i="0" dirty="0">
                <a:solidFill>
                  <a:srgbClr val="1F1F1F"/>
                </a:solidFill>
                <a:effectLst/>
                <a:latin typeface="Google Sans"/>
              </a:rPr>
              <a:t>Store private keys for accessing and managing cryptocurrencies, allowing users to send, receive, and view transactions.</a:t>
            </a:r>
          </a:p>
          <a:p>
            <a:pPr marL="342900" indent="-342900">
              <a:buFont typeface="Arial" panose="020B0604020202020204" pitchFamily="34" charset="0"/>
              <a:buChar char="•"/>
            </a:pPr>
            <a:r>
              <a:rPr lang="en-US" dirty="0" err="1"/>
              <a:t>Mempool</a:t>
            </a:r>
            <a:r>
              <a:rPr lang="en-US" dirty="0"/>
              <a:t> – </a:t>
            </a:r>
            <a:r>
              <a:rPr lang="en-US" b="0" i="0" dirty="0">
                <a:solidFill>
                  <a:srgbClr val="1F1F1F"/>
                </a:solidFill>
                <a:effectLst/>
                <a:latin typeface="Google Sans"/>
              </a:rPr>
              <a:t> Temporary storage for unconfirmed transactions waiting to be included in a new block by miners.</a:t>
            </a:r>
            <a:endParaRPr lang="en-US" dirty="0"/>
          </a:p>
        </p:txBody>
      </p:sp>
    </p:spTree>
    <p:extLst>
      <p:ext uri="{BB962C8B-B14F-4D97-AF65-F5344CB8AC3E}">
        <p14:creationId xmlns:p14="http://schemas.microsoft.com/office/powerpoint/2010/main" val="36236873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3E4E8-B40A-0249-543D-974F48F03945}"/>
              </a:ext>
            </a:extLst>
          </p:cNvPr>
          <p:cNvSpPr>
            <a:spLocks noGrp="1"/>
          </p:cNvSpPr>
          <p:nvPr>
            <p:ph type="title"/>
          </p:nvPr>
        </p:nvSpPr>
        <p:spPr>
          <a:xfrm>
            <a:off x="517869" y="978409"/>
            <a:ext cx="11084195" cy="702908"/>
          </a:xfrm>
        </p:spPr>
        <p:txBody>
          <a:bodyPr>
            <a:noAutofit/>
          </a:bodyPr>
          <a:lstStyle/>
          <a:p>
            <a:r>
              <a:rPr lang="en-US" sz="3600" dirty="0"/>
              <a:t>Alternative Consensus Protocols</a:t>
            </a:r>
          </a:p>
        </p:txBody>
      </p:sp>
      <p:sp>
        <p:nvSpPr>
          <p:cNvPr id="3" name="Content Placeholder 2">
            <a:extLst>
              <a:ext uri="{FF2B5EF4-FFF2-40B4-BE49-F238E27FC236}">
                <a16:creationId xmlns:a16="http://schemas.microsoft.com/office/drawing/2014/main" id="{0257BDF0-D1D8-7CDA-B6DA-BD0390F96904}"/>
              </a:ext>
            </a:extLst>
          </p:cNvPr>
          <p:cNvSpPr>
            <a:spLocks noGrp="1"/>
          </p:cNvSpPr>
          <p:nvPr>
            <p:ph idx="1"/>
          </p:nvPr>
        </p:nvSpPr>
        <p:spPr>
          <a:xfrm>
            <a:off x="517869" y="1759974"/>
            <a:ext cx="11165481" cy="4513007"/>
          </a:xfrm>
        </p:spPr>
        <p:txBody>
          <a:bodyPr>
            <a:normAutofit/>
          </a:bodyPr>
          <a:lstStyle/>
          <a:p>
            <a:pPr marL="342900" indent="-342900">
              <a:buFont typeface="Arial" panose="020B0604020202020204" pitchFamily="34" charset="0"/>
              <a:buChar char="•"/>
            </a:pPr>
            <a:r>
              <a:rPr lang="en-US" sz="2000" dirty="0"/>
              <a:t>Generally Randomized or Delegated Selection of Nodes to Validate next Block</a:t>
            </a:r>
          </a:p>
          <a:p>
            <a:pPr marL="342900" indent="-342900">
              <a:buFont typeface="Arial" panose="020B0604020202020204" pitchFamily="34" charset="0"/>
              <a:buChar char="•"/>
            </a:pPr>
            <a:r>
              <a:rPr lang="en-US" dirty="0"/>
              <a:t>May have added mechanism to confirm Block Validators’ Work </a:t>
            </a:r>
          </a:p>
          <a:p>
            <a:pPr marL="342900" indent="-342900">
              <a:buFont typeface="Arial" panose="020B0604020202020204" pitchFamily="34" charset="0"/>
              <a:buChar char="•"/>
            </a:pPr>
            <a:r>
              <a:rPr lang="en-US" dirty="0"/>
              <a:t>Randomized Selection May be Based upon: </a:t>
            </a:r>
          </a:p>
          <a:p>
            <a:pPr marL="617220" lvl="1" indent="-342900"/>
            <a:r>
              <a:rPr lang="en-US" dirty="0"/>
              <a:t>Proof of Stake – Stake in Native Currency </a:t>
            </a:r>
          </a:p>
          <a:p>
            <a:pPr marL="617220" lvl="1" indent="-342900"/>
            <a:r>
              <a:rPr lang="en-US" dirty="0"/>
              <a:t>Proof of Activity -Hybrid of POW and POS </a:t>
            </a:r>
          </a:p>
          <a:p>
            <a:pPr marL="617220" lvl="1" indent="-342900"/>
            <a:r>
              <a:rPr lang="en-US" dirty="0"/>
              <a:t>Proof of Burn – Validation comes with Burning of Coins </a:t>
            </a:r>
          </a:p>
          <a:p>
            <a:pPr marL="617220" lvl="1" indent="-342900"/>
            <a:r>
              <a:rPr lang="en-US" dirty="0"/>
              <a:t>Proof of Capacity (Storage or Space) – Based upon Hardware Space</a:t>
            </a:r>
          </a:p>
          <a:p>
            <a:pPr marL="342900" indent="-342900">
              <a:buFont typeface="Arial" panose="020B0604020202020204" pitchFamily="34" charset="0"/>
              <a:buChar char="•"/>
            </a:pPr>
            <a:r>
              <a:rPr lang="en-US" dirty="0"/>
              <a:t> Delegated Selection May be Based upon Tiered System of Nodes</a:t>
            </a:r>
          </a:p>
          <a:p>
            <a:pPr marL="342900" indent="-342900">
              <a:buFont typeface="Arial" panose="020B0604020202020204" pitchFamily="34" charset="0"/>
              <a:buChar char="•"/>
            </a:pPr>
            <a:r>
              <a:rPr lang="en-US" dirty="0"/>
              <a:t> Major Permissionless Blockchain Applications still use Proof of Work – though: </a:t>
            </a:r>
          </a:p>
          <a:p>
            <a:pPr marL="617220" lvl="1" indent="-342900"/>
            <a:r>
              <a:rPr lang="en-US" dirty="0"/>
              <a:t>DASH is a hybrid of POW with a tiered system of ‘Master Nodes’ </a:t>
            </a:r>
          </a:p>
          <a:p>
            <a:pPr marL="617220" lvl="1" indent="-342900"/>
            <a:r>
              <a:rPr lang="en-US" dirty="0"/>
              <a:t>NEO uses a Delegated protocol of ‘Professional Nodes’</a:t>
            </a:r>
          </a:p>
        </p:txBody>
      </p:sp>
    </p:spTree>
    <p:extLst>
      <p:ext uri="{BB962C8B-B14F-4D97-AF65-F5344CB8AC3E}">
        <p14:creationId xmlns:p14="http://schemas.microsoft.com/office/powerpoint/2010/main" val="33989369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111B84-A41F-F9DA-4F11-4335D66953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AB97D7-39A8-0B76-C09D-36C162BB8387}"/>
              </a:ext>
            </a:extLst>
          </p:cNvPr>
          <p:cNvSpPr>
            <a:spLocks noGrp="1"/>
          </p:cNvSpPr>
          <p:nvPr>
            <p:ph type="title"/>
          </p:nvPr>
        </p:nvSpPr>
        <p:spPr>
          <a:xfrm>
            <a:off x="517869" y="978408"/>
            <a:ext cx="10779395" cy="870057"/>
          </a:xfrm>
        </p:spPr>
        <p:txBody>
          <a:bodyPr>
            <a:normAutofit fontScale="90000"/>
          </a:bodyPr>
          <a:lstStyle/>
          <a:p>
            <a:r>
              <a:rPr lang="en-US" dirty="0"/>
              <a:t>Proof of Stack</a:t>
            </a:r>
          </a:p>
        </p:txBody>
      </p:sp>
      <p:sp>
        <p:nvSpPr>
          <p:cNvPr id="3" name="Content Placeholder 2">
            <a:extLst>
              <a:ext uri="{FF2B5EF4-FFF2-40B4-BE49-F238E27FC236}">
                <a16:creationId xmlns:a16="http://schemas.microsoft.com/office/drawing/2014/main" id="{D2D8EA60-62A5-DA24-18A2-5A6AEC31E5F5}"/>
              </a:ext>
            </a:extLst>
          </p:cNvPr>
          <p:cNvSpPr>
            <a:spLocks noGrp="1"/>
          </p:cNvSpPr>
          <p:nvPr>
            <p:ph idx="1"/>
          </p:nvPr>
        </p:nvSpPr>
        <p:spPr>
          <a:xfrm>
            <a:off x="517869" y="1848465"/>
            <a:ext cx="11165481" cy="4680154"/>
          </a:xfrm>
        </p:spPr>
        <p:txBody>
          <a:bodyPr>
            <a:normAutofit fontScale="85000" lnSpcReduction="20000"/>
          </a:bodyPr>
          <a:lstStyle/>
          <a:p>
            <a:pPr marL="342900" indent="-342900" algn="l">
              <a:buFont typeface="Arial" panose="020B0604020202020204" pitchFamily="34" charset="0"/>
              <a:buChar char="•"/>
            </a:pPr>
            <a:r>
              <a:rPr lang="en-US" b="0" i="0" dirty="0">
                <a:solidFill>
                  <a:srgbClr val="3C3E3E"/>
                </a:solidFill>
                <a:effectLst/>
                <a:latin typeface="source-serif-pro"/>
              </a:rPr>
              <a:t>POS uses a different approach compared to POW. The miner commits the currency (stake) he has to the blockchain network to get an opportunity to mine. A chosen random miner with a stake validates the block transaction. If a miner cannot commit to the stake, the miner can join a stake pool to participate in the mining. In POS, the miners are also called </a:t>
            </a:r>
            <a:r>
              <a:rPr lang="en-US" b="0" i="0" dirty="0">
                <a:solidFill>
                  <a:srgbClr val="FF0000"/>
                </a:solidFill>
                <a:effectLst/>
                <a:latin typeface="source-serif-pro"/>
              </a:rPr>
              <a:t>forgers</a:t>
            </a:r>
            <a:r>
              <a:rPr lang="en-US" b="0" i="0" dirty="0">
                <a:solidFill>
                  <a:srgbClr val="3C3E3E"/>
                </a:solidFill>
                <a:effectLst/>
                <a:latin typeface="source-serif-pro"/>
              </a:rPr>
              <a:t>. A Miner gets paid a transaction fee for successfully validating a block in the POS system.</a:t>
            </a:r>
          </a:p>
          <a:p>
            <a:pPr marL="342900" indent="-342900" algn="l" fontAlgn="base">
              <a:buFont typeface="Arial" panose="020B0604020202020204" pitchFamily="34" charset="0"/>
              <a:buChar char="•"/>
            </a:pPr>
            <a:r>
              <a:rPr lang="en-US" b="0" i="0" dirty="0">
                <a:solidFill>
                  <a:srgbClr val="000000"/>
                </a:solidFill>
                <a:effectLst/>
                <a:latin typeface="source-serif-pro"/>
              </a:rPr>
              <a:t>In Proof of Stake blockchains, </a:t>
            </a:r>
            <a:r>
              <a:rPr lang="en-US" b="0" i="0" u="sng" dirty="0">
                <a:solidFill>
                  <a:srgbClr val="000000"/>
                </a:solidFill>
                <a:effectLst/>
                <a:latin typeface="source-serif-pro"/>
                <a:hlinkClick r:id="rId3"/>
              </a:rPr>
              <a:t>validators</a:t>
            </a:r>
            <a:r>
              <a:rPr lang="en-US" b="0" i="0" dirty="0">
                <a:solidFill>
                  <a:srgbClr val="000000"/>
                </a:solidFill>
                <a:effectLst/>
                <a:latin typeface="source-serif-pro"/>
              </a:rPr>
              <a:t> are selected to produce the next block based on their stake. To explain, to become a validator on a proof-of-stake blockchain, you must “stake” an amount of the corresponding coin. For example, validators on the ETH network must stake 32ETH in order to validate transactions. This stake acts as collateral, ensuring the validator behaves honestly. If they don’t behave well, their stake is “slashed”. To explain, </a:t>
            </a:r>
            <a:r>
              <a:rPr lang="en-US" b="0" i="0" u="sng" dirty="0">
                <a:solidFill>
                  <a:srgbClr val="000000"/>
                </a:solidFill>
                <a:effectLst/>
                <a:latin typeface="source-serif-pro"/>
                <a:hlinkClick r:id="rId4"/>
              </a:rPr>
              <a:t>crypto slashing</a:t>
            </a:r>
            <a:r>
              <a:rPr lang="en-US" b="0" i="0" dirty="0">
                <a:solidFill>
                  <a:srgbClr val="000000"/>
                </a:solidFill>
                <a:effectLst/>
                <a:latin typeface="source-serif-pro"/>
              </a:rPr>
              <a:t> is a proof-of-stake blockchain’s form of punishment for acting maliciously or producing fake blocks.</a:t>
            </a:r>
          </a:p>
          <a:p>
            <a:pPr marL="342900" indent="-342900" algn="l" fontAlgn="base">
              <a:buFont typeface="Arial" panose="020B0604020202020204" pitchFamily="34" charset="0"/>
              <a:buChar char="•"/>
            </a:pPr>
            <a:r>
              <a:rPr lang="en-US" b="0" i="0" dirty="0">
                <a:solidFill>
                  <a:srgbClr val="000000"/>
                </a:solidFill>
                <a:effectLst/>
                <a:latin typeface="source-serif-pro"/>
              </a:rPr>
              <a:t>Usually, the more validator stakes, the more trustworthy they are for the system. Thus, although often designed with random functions to prevent a front-running consensus, these types of validators have a higher chance of producing the next block. Proposed blocks by validators are then propagated to the rest of the set, who verify and add the approved block to the blockchain. </a:t>
            </a:r>
          </a:p>
          <a:p>
            <a:pPr marL="342900" indent="-342900">
              <a:buFont typeface="Arial" panose="020B0604020202020204" pitchFamily="34" charset="0"/>
              <a:buChar char="•"/>
            </a:pPr>
            <a:r>
              <a:rPr lang="en-US" b="0" i="0" dirty="0">
                <a:solidFill>
                  <a:srgbClr val="3C3E3E"/>
                </a:solidFill>
                <a:effectLst/>
                <a:latin typeface="source-serif-pro"/>
              </a:rPr>
              <a:t>In POS, security is easier to achieve because a 51% stake is a vast amount for a single entity to lose if the malicious activity miner is caught in the blockchain. Double spending is still possible where one who has 51% of the stake can do malicious spending. The same technique of approving and validating transactions before committing to the blockchain will help mitigate this attack.</a:t>
            </a:r>
            <a:endParaRPr lang="en-US" dirty="0"/>
          </a:p>
        </p:txBody>
      </p:sp>
    </p:spTree>
    <p:extLst>
      <p:ext uri="{BB962C8B-B14F-4D97-AF65-F5344CB8AC3E}">
        <p14:creationId xmlns:p14="http://schemas.microsoft.com/office/powerpoint/2010/main" val="37249030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B8870A-00FE-EF75-24C7-635F528076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36DB61-EED9-9C1A-E21C-FF32E0928F8E}"/>
              </a:ext>
            </a:extLst>
          </p:cNvPr>
          <p:cNvSpPr>
            <a:spLocks noGrp="1"/>
          </p:cNvSpPr>
          <p:nvPr>
            <p:ph type="title"/>
          </p:nvPr>
        </p:nvSpPr>
        <p:spPr>
          <a:xfrm>
            <a:off x="517869" y="978408"/>
            <a:ext cx="10779395" cy="870057"/>
          </a:xfrm>
        </p:spPr>
        <p:txBody>
          <a:bodyPr>
            <a:normAutofit fontScale="90000"/>
          </a:bodyPr>
          <a:lstStyle/>
          <a:p>
            <a:r>
              <a:rPr lang="en-US" dirty="0"/>
              <a:t>Cont. Proof of Stack</a:t>
            </a:r>
          </a:p>
        </p:txBody>
      </p:sp>
      <p:pic>
        <p:nvPicPr>
          <p:cNvPr id="5" name="Content Placeholder 4">
            <a:extLst>
              <a:ext uri="{FF2B5EF4-FFF2-40B4-BE49-F238E27FC236}">
                <a16:creationId xmlns:a16="http://schemas.microsoft.com/office/drawing/2014/main" id="{1D030A46-DAE7-3ECF-5332-9F1CE19EBCF2}"/>
              </a:ext>
            </a:extLst>
          </p:cNvPr>
          <p:cNvPicPr>
            <a:picLocks noGrp="1" noChangeAspect="1"/>
          </p:cNvPicPr>
          <p:nvPr>
            <p:ph idx="1"/>
          </p:nvPr>
        </p:nvPicPr>
        <p:blipFill>
          <a:blip r:embed="rId3"/>
          <a:stretch>
            <a:fillRect/>
          </a:stretch>
        </p:blipFill>
        <p:spPr>
          <a:xfrm>
            <a:off x="2714625" y="2326481"/>
            <a:ext cx="6772275" cy="3724275"/>
          </a:xfrm>
        </p:spPr>
      </p:pic>
    </p:spTree>
    <p:extLst>
      <p:ext uri="{BB962C8B-B14F-4D97-AF65-F5344CB8AC3E}">
        <p14:creationId xmlns:p14="http://schemas.microsoft.com/office/powerpoint/2010/main" val="21175649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773C4-E70F-C26C-D0FF-7A0883BA93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4DAF18-C33E-3ACF-84E4-529D0BA30B78}"/>
              </a:ext>
            </a:extLst>
          </p:cNvPr>
          <p:cNvSpPr>
            <a:spLocks noGrp="1"/>
          </p:cNvSpPr>
          <p:nvPr>
            <p:ph type="title"/>
          </p:nvPr>
        </p:nvSpPr>
        <p:spPr>
          <a:xfrm>
            <a:off x="517869" y="978408"/>
            <a:ext cx="10779395" cy="870057"/>
          </a:xfrm>
        </p:spPr>
        <p:txBody>
          <a:bodyPr>
            <a:normAutofit fontScale="90000"/>
          </a:bodyPr>
          <a:lstStyle/>
          <a:p>
            <a:r>
              <a:rPr lang="en-US" dirty="0"/>
              <a:t>POW vs POS</a:t>
            </a:r>
          </a:p>
        </p:txBody>
      </p:sp>
      <p:pic>
        <p:nvPicPr>
          <p:cNvPr id="2050" name="Picture 2" descr="Proof of Stake(PoS): What is it? Benefits of it over Proof of Work(PoW)">
            <a:extLst>
              <a:ext uri="{FF2B5EF4-FFF2-40B4-BE49-F238E27FC236}">
                <a16:creationId xmlns:a16="http://schemas.microsoft.com/office/drawing/2014/main" id="{3FBBA335-AAFB-AE1B-4DDB-D373EAA7E68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63513" y="1847850"/>
            <a:ext cx="7274499" cy="4681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78063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CDE81-FEC4-727B-F59A-668B71CD2F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EE5866-2574-856B-1529-5A442BD08BFB}"/>
              </a:ext>
            </a:extLst>
          </p:cNvPr>
          <p:cNvSpPr>
            <a:spLocks noGrp="1"/>
          </p:cNvSpPr>
          <p:nvPr>
            <p:ph type="title"/>
          </p:nvPr>
        </p:nvSpPr>
        <p:spPr>
          <a:xfrm>
            <a:off x="517869" y="978408"/>
            <a:ext cx="10779395" cy="870057"/>
          </a:xfrm>
        </p:spPr>
        <p:txBody>
          <a:bodyPr>
            <a:normAutofit fontScale="90000"/>
          </a:bodyPr>
          <a:lstStyle/>
          <a:p>
            <a:r>
              <a:rPr lang="en-US" dirty="0"/>
              <a:t>POW vs POS</a:t>
            </a:r>
          </a:p>
        </p:txBody>
      </p:sp>
      <p:pic>
        <p:nvPicPr>
          <p:cNvPr id="2050" name="Picture 2">
            <a:extLst>
              <a:ext uri="{FF2B5EF4-FFF2-40B4-BE49-F238E27FC236}">
                <a16:creationId xmlns:a16="http://schemas.microsoft.com/office/drawing/2014/main" id="{03C011D7-82D6-F34B-0F32-35763B3616E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2463513" y="1847850"/>
            <a:ext cx="7274499" cy="4681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13279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34C0330F-1D4F-4552-B799-615DD237B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5615442-DA01-91AE-C004-89A593DCEF01}"/>
              </a:ext>
            </a:extLst>
          </p:cNvPr>
          <p:cNvSpPr>
            <a:spLocks noGrp="1"/>
          </p:cNvSpPr>
          <p:nvPr>
            <p:ph type="title"/>
          </p:nvPr>
        </p:nvSpPr>
        <p:spPr>
          <a:xfrm>
            <a:off x="517870" y="976160"/>
            <a:ext cx="5021183" cy="1934172"/>
          </a:xfrm>
        </p:spPr>
        <p:txBody>
          <a:bodyPr>
            <a:normAutofit/>
          </a:bodyPr>
          <a:lstStyle/>
          <a:p>
            <a:r>
              <a:rPr lang="en-US" dirty="0"/>
              <a:t>Crypto Wallets</a:t>
            </a:r>
          </a:p>
        </p:txBody>
      </p:sp>
      <p:sp>
        <p:nvSpPr>
          <p:cNvPr id="3081" name="Rectangle 3080">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28935C-F4C8-8813-70C6-78EA2F104E67}"/>
              </a:ext>
            </a:extLst>
          </p:cNvPr>
          <p:cNvSpPr>
            <a:spLocks noGrp="1"/>
          </p:cNvSpPr>
          <p:nvPr>
            <p:ph idx="1"/>
          </p:nvPr>
        </p:nvSpPr>
        <p:spPr>
          <a:xfrm>
            <a:off x="517870" y="2045110"/>
            <a:ext cx="5951756" cy="4143754"/>
          </a:xfrm>
        </p:spPr>
        <p:txBody>
          <a:bodyPr>
            <a:normAutofit/>
          </a:bodyPr>
          <a:lstStyle/>
          <a:p>
            <a:pPr>
              <a:lnSpc>
                <a:spcPct val="100000"/>
              </a:lnSpc>
            </a:pPr>
            <a:r>
              <a:rPr lang="en-US" sz="1600" b="0" i="0" dirty="0">
                <a:effectLst/>
                <a:latin typeface="Google Sans"/>
              </a:rPr>
              <a:t>Cryptocurrency, unlike physical cash, exists purely in the digital realm. To store and manage these digital assets, you need a </a:t>
            </a:r>
            <a:r>
              <a:rPr lang="en-US" sz="1600" b="1" i="0" dirty="0">
                <a:effectLst/>
                <a:latin typeface="Google Sans"/>
              </a:rPr>
              <a:t>crypto wallet</a:t>
            </a:r>
            <a:r>
              <a:rPr lang="en-US" sz="1600" b="0" i="0" dirty="0">
                <a:effectLst/>
                <a:latin typeface="Google Sans"/>
              </a:rPr>
              <a:t>, much like a digital vault. But unlike traditional wallets, crypto wallets hold </a:t>
            </a:r>
            <a:r>
              <a:rPr lang="en-US" sz="1600" b="1" i="0" dirty="0">
                <a:effectLst/>
                <a:latin typeface="Google Sans"/>
              </a:rPr>
              <a:t>private keys</a:t>
            </a:r>
            <a:r>
              <a:rPr lang="en-US" sz="1600" b="0" i="0" dirty="0">
                <a:effectLst/>
                <a:latin typeface="Google Sans"/>
              </a:rPr>
              <a:t> instead of your money itself.</a:t>
            </a:r>
          </a:p>
          <a:p>
            <a:pPr>
              <a:lnSpc>
                <a:spcPct val="100000"/>
              </a:lnSpc>
            </a:pPr>
            <a:r>
              <a:rPr lang="en-US" sz="1600" b="1" i="0" dirty="0">
                <a:effectLst/>
                <a:latin typeface="Google Sans"/>
              </a:rPr>
              <a:t>Types of Crypto Wallets:</a:t>
            </a:r>
            <a:endParaRPr lang="en-US" sz="1600" b="0" i="0" dirty="0">
              <a:effectLst/>
              <a:latin typeface="Google Sans"/>
            </a:endParaRPr>
          </a:p>
          <a:p>
            <a:pPr lvl="1">
              <a:lnSpc>
                <a:spcPct val="100000"/>
              </a:lnSpc>
            </a:pPr>
            <a:r>
              <a:rPr lang="en-US" sz="1600" b="1" i="0" dirty="0">
                <a:effectLst/>
                <a:latin typeface="Google Sans"/>
              </a:rPr>
              <a:t>Hot Wallets:</a:t>
            </a:r>
            <a:r>
              <a:rPr lang="en-US" sz="1600" b="0" i="0" dirty="0">
                <a:effectLst/>
                <a:latin typeface="Google Sans"/>
              </a:rPr>
              <a:t> These are online wallets like mobile apps or browser extensions, offering convenience and accessibility. However, they're connected to the internet, making them more susceptible to hacking.</a:t>
            </a:r>
          </a:p>
          <a:p>
            <a:pPr lvl="1">
              <a:lnSpc>
                <a:spcPct val="100000"/>
              </a:lnSpc>
            </a:pPr>
            <a:r>
              <a:rPr lang="en-US" sz="1600" b="1" i="0" dirty="0">
                <a:effectLst/>
                <a:latin typeface="Google Sans"/>
              </a:rPr>
              <a:t>Cold Wallets:</a:t>
            </a:r>
            <a:r>
              <a:rPr lang="en-US" sz="1600" b="0" i="0" dirty="0">
                <a:effectLst/>
                <a:latin typeface="Google Sans"/>
              </a:rPr>
              <a:t> These are hardware devices like USB sticks or dedicated computers, storing your private keys offline. They offer enhanced security but lack the convenience of hot wallets.</a:t>
            </a:r>
          </a:p>
          <a:p>
            <a:pPr lvl="1">
              <a:lnSpc>
                <a:spcPct val="100000"/>
              </a:lnSpc>
            </a:pPr>
            <a:r>
              <a:rPr lang="en-US" sz="1600" b="1" i="0" dirty="0">
                <a:effectLst/>
                <a:latin typeface="Google Sans"/>
              </a:rPr>
              <a:t>Paper Wallets:</a:t>
            </a:r>
            <a:r>
              <a:rPr lang="en-US" sz="1600" b="0" i="0" dirty="0">
                <a:effectLst/>
                <a:latin typeface="Google Sans"/>
              </a:rPr>
              <a:t> These are printed sheets containing your private key. While extremely secure when stored safely, they can be easily lost or damaged.</a:t>
            </a:r>
          </a:p>
          <a:p>
            <a:pPr>
              <a:lnSpc>
                <a:spcPct val="100000"/>
              </a:lnSpc>
            </a:pPr>
            <a:endParaRPr lang="en-US" sz="1600" dirty="0"/>
          </a:p>
        </p:txBody>
      </p:sp>
      <p:pic>
        <p:nvPicPr>
          <p:cNvPr id="3074" name="Picture 2" descr="MetaMask Extension's updated UX elevates network, dapp, and account  selection | MetaMask News">
            <a:extLst>
              <a:ext uri="{FF2B5EF4-FFF2-40B4-BE49-F238E27FC236}">
                <a16:creationId xmlns:a16="http://schemas.microsoft.com/office/drawing/2014/main" id="{A18C3F9A-517B-67AB-28D9-6C8A1CC41FB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62168" y="2276498"/>
            <a:ext cx="5028041" cy="3331076"/>
          </a:xfrm>
          <a:prstGeom prst="rect">
            <a:avLst/>
          </a:prstGeom>
          <a:noFill/>
          <a:extLst>
            <a:ext uri="{909E8E84-426E-40DD-AFC4-6F175D3DCCD1}">
              <a14:hiddenFill xmlns:a14="http://schemas.microsoft.com/office/drawing/2010/main">
                <a:solidFill>
                  <a:srgbClr val="FFFFFF"/>
                </a:solidFill>
              </a14:hiddenFill>
            </a:ext>
          </a:extLst>
        </p:spPr>
      </p:pic>
      <p:sp>
        <p:nvSpPr>
          <p:cNvPr id="3083" name="Rectangle 3082">
            <a:extLst>
              <a:ext uri="{FF2B5EF4-FFF2-40B4-BE49-F238E27FC236}">
                <a16:creationId xmlns:a16="http://schemas.microsoft.com/office/drawing/2014/main" id="{97B17300-4063-4FCF-8D7A-59C263BDAA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37429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6319F-F51D-16F1-A7E4-C750506AE8F7}"/>
              </a:ext>
            </a:extLst>
          </p:cNvPr>
          <p:cNvSpPr>
            <a:spLocks noGrp="1"/>
          </p:cNvSpPr>
          <p:nvPr>
            <p:ph type="title"/>
          </p:nvPr>
        </p:nvSpPr>
        <p:spPr>
          <a:xfrm>
            <a:off x="517869" y="978408"/>
            <a:ext cx="13099807" cy="1273179"/>
          </a:xfrm>
        </p:spPr>
        <p:txBody>
          <a:bodyPr>
            <a:normAutofit/>
          </a:bodyPr>
          <a:lstStyle/>
          <a:p>
            <a:r>
              <a:rPr lang="en-US" dirty="0"/>
              <a:t>Concepts and Principles</a:t>
            </a:r>
          </a:p>
        </p:txBody>
      </p:sp>
      <p:sp>
        <p:nvSpPr>
          <p:cNvPr id="3" name="Content Placeholder 2">
            <a:extLst>
              <a:ext uri="{FF2B5EF4-FFF2-40B4-BE49-F238E27FC236}">
                <a16:creationId xmlns:a16="http://schemas.microsoft.com/office/drawing/2014/main" id="{39FF9B00-1E3B-AF3B-54F7-90FD858A6B48}"/>
              </a:ext>
            </a:extLst>
          </p:cNvPr>
          <p:cNvSpPr>
            <a:spLocks noGrp="1"/>
          </p:cNvSpPr>
          <p:nvPr>
            <p:ph idx="1"/>
          </p:nvPr>
        </p:nvSpPr>
        <p:spPr>
          <a:xfrm>
            <a:off x="517870" y="1927122"/>
            <a:ext cx="11165480" cy="4404851"/>
          </a:xfrm>
        </p:spPr>
        <p:txBody>
          <a:bodyPr>
            <a:normAutofit fontScale="85000" lnSpcReduction="10000"/>
          </a:bodyPr>
          <a:lstStyle/>
          <a:p>
            <a:pPr marL="285750" indent="-285750">
              <a:buFont typeface="Arial" panose="020B0604020202020204" pitchFamily="34" charset="0"/>
              <a:buChar char="•"/>
            </a:pPr>
            <a:r>
              <a:rPr lang="en-US" sz="1800" b="0" i="0" dirty="0">
                <a:solidFill>
                  <a:srgbClr val="000000"/>
                </a:solidFill>
                <a:effectLst/>
                <a:latin typeface="Cambria" panose="02040503050406030204" pitchFamily="18" charset="0"/>
              </a:rPr>
              <a:t>Blockchain: </a:t>
            </a:r>
            <a:r>
              <a:rPr lang="en-US" sz="1800" b="0" i="0" dirty="0">
                <a:solidFill>
                  <a:srgbClr val="000000"/>
                </a:solidFill>
                <a:effectLst/>
                <a:latin typeface="Calibri" panose="020F0502020204030204" pitchFamily="34" charset="0"/>
              </a:rPr>
              <a:t>Blockchain is a type of distributed database or ledger shared among a computer network's nodes, that uses cryptography to secure its data. It is made up of a chain of blocks, each of which contains a set of transactions. The blocks are linked together using cryptography, which makes it very difficult to tamper with the data.</a:t>
            </a:r>
          </a:p>
          <a:p>
            <a:pPr marL="285750" indent="-285750">
              <a:buFont typeface="Arial" panose="020B0604020202020204" pitchFamily="34" charset="0"/>
              <a:buChar char="•"/>
            </a:pPr>
            <a:r>
              <a:rPr lang="en-US" sz="1800" b="0" i="0" dirty="0">
                <a:solidFill>
                  <a:srgbClr val="000000"/>
                </a:solidFill>
                <a:effectLst/>
                <a:latin typeface="Calibri" panose="020F0502020204030204" pitchFamily="34" charset="0"/>
              </a:rPr>
              <a:t>Nodes: Nodes are computers that participate in the blockchain network. They store blockchain data and verify new transactions.</a:t>
            </a:r>
          </a:p>
          <a:p>
            <a:pPr marL="285750" indent="-285750">
              <a:buFont typeface="Arial" panose="020B0604020202020204" pitchFamily="34" charset="0"/>
              <a:buChar char="•"/>
            </a:pPr>
            <a:r>
              <a:rPr lang="en-US" sz="1800" b="0" i="0" dirty="0">
                <a:solidFill>
                  <a:srgbClr val="000000"/>
                </a:solidFill>
                <a:effectLst/>
                <a:latin typeface="Calibri" panose="020F0502020204030204" pitchFamily="34" charset="0"/>
              </a:rPr>
              <a:t>Blocks: Blocks are the basic unit of data in a blockchain. They contain a set of transactions and a cryptographic hash of the previous block.</a:t>
            </a:r>
          </a:p>
          <a:p>
            <a:pPr marL="285750" indent="-285750">
              <a:buFont typeface="Arial" panose="020B0604020202020204" pitchFamily="34" charset="0"/>
              <a:buChar char="•"/>
            </a:pPr>
            <a:r>
              <a:rPr lang="en-US" sz="1800" b="0" i="0" dirty="0">
                <a:solidFill>
                  <a:srgbClr val="000000"/>
                </a:solidFill>
                <a:effectLst/>
                <a:latin typeface="Calibri" panose="020F0502020204030204" pitchFamily="34" charset="0"/>
              </a:rPr>
              <a:t>Transactions: Transactions are the basic unit of interaction in a blockchain. They can be used to transfer value, create contracts, or record other events.</a:t>
            </a:r>
            <a:r>
              <a:rPr lang="en-US" dirty="0"/>
              <a:t> </a:t>
            </a:r>
          </a:p>
          <a:p>
            <a:pPr marL="285750" indent="-285750">
              <a:buFont typeface="Arial" panose="020B0604020202020204" pitchFamily="34" charset="0"/>
              <a:buChar char="•"/>
            </a:pPr>
            <a:r>
              <a:rPr lang="en-US" sz="1800" b="0" i="0" dirty="0" err="1">
                <a:solidFill>
                  <a:srgbClr val="243F60"/>
                </a:solidFill>
                <a:effectLst/>
                <a:latin typeface="Cambria" panose="02040503050406030204" pitchFamily="18" charset="0"/>
              </a:rPr>
              <a:t>Dapps</a:t>
            </a:r>
            <a:r>
              <a:rPr lang="en-US" sz="1800" b="0" i="0" dirty="0">
                <a:solidFill>
                  <a:srgbClr val="243F60"/>
                </a:solidFill>
                <a:effectLst/>
                <a:latin typeface="Cambria" panose="02040503050406030204" pitchFamily="18" charset="0"/>
              </a:rPr>
              <a:t>: </a:t>
            </a:r>
            <a:r>
              <a:rPr lang="en-US" sz="1800" b="0" i="0" dirty="0">
                <a:solidFill>
                  <a:srgbClr val="000000"/>
                </a:solidFill>
                <a:effectLst/>
                <a:latin typeface="Calibri" panose="020F0502020204030204" pitchFamily="34" charset="0"/>
              </a:rPr>
              <a:t>A short for Decentralized Applications, are applications that run on a decentralized network, typically utilizing blockchain technology. Unlike traditional applications that are hosted on centralized servers, </a:t>
            </a:r>
            <a:r>
              <a:rPr lang="en-US" sz="1800" b="0" i="0" dirty="0" err="1">
                <a:solidFill>
                  <a:srgbClr val="000000"/>
                </a:solidFill>
                <a:effectLst/>
                <a:latin typeface="Calibri" panose="020F0502020204030204" pitchFamily="34" charset="0"/>
              </a:rPr>
              <a:t>DApps</a:t>
            </a:r>
            <a:r>
              <a:rPr lang="en-US" sz="1800" b="0" i="0" dirty="0">
                <a:solidFill>
                  <a:srgbClr val="000000"/>
                </a:solidFill>
                <a:effectLst/>
                <a:latin typeface="Calibri" panose="020F0502020204030204" pitchFamily="34" charset="0"/>
              </a:rPr>
              <a:t> operate on a peer-to-peer network, where data and computations are distributed across multiple nodes.</a:t>
            </a:r>
            <a:r>
              <a:rPr lang="en-US" dirty="0"/>
              <a:t> </a:t>
            </a:r>
          </a:p>
          <a:p>
            <a:pPr marL="285750" indent="-285750">
              <a:buFont typeface="Arial" panose="020B0604020202020204" pitchFamily="34" charset="0"/>
              <a:buChar char="•"/>
            </a:pPr>
            <a:r>
              <a:rPr lang="en-US" sz="1800" b="0" i="0" dirty="0">
                <a:solidFill>
                  <a:srgbClr val="243F60"/>
                </a:solidFill>
                <a:effectLst/>
                <a:latin typeface="Cambria" panose="02040503050406030204" pitchFamily="18" charset="0"/>
              </a:rPr>
              <a:t>DAOs: </a:t>
            </a:r>
            <a:r>
              <a:rPr lang="en-US" sz="1800" b="0" i="0" dirty="0">
                <a:solidFill>
                  <a:srgbClr val="000000"/>
                </a:solidFill>
                <a:effectLst/>
                <a:latin typeface="Calibri" panose="020F0502020204030204" pitchFamily="34" charset="0"/>
              </a:rPr>
              <a:t>A short for Decentralized Autonomous Organizations, are organizations or entities that operate on a blockchain network using smart contracts and decentralized governance mechanisms. DAOs aim to automate decision-making, governance, and operations through code, removing the need for traditional hierarchical structures and centralized control.</a:t>
            </a:r>
            <a:r>
              <a:rPr lang="en-US" dirty="0"/>
              <a:t> </a:t>
            </a:r>
          </a:p>
          <a:p>
            <a:pPr marL="285750" indent="-285750">
              <a:buFont typeface="Arial" panose="020B0604020202020204" pitchFamily="34" charset="0"/>
              <a:buChar char="•"/>
            </a:pPr>
            <a:r>
              <a:rPr lang="en-US" sz="1800" b="0" dirty="0">
                <a:solidFill>
                  <a:srgbClr val="000000"/>
                </a:solidFill>
                <a:effectLst/>
                <a:latin typeface="LiberationSerif-Italic"/>
              </a:rPr>
              <a:t>Genesis block: </a:t>
            </a:r>
            <a:r>
              <a:rPr lang="en-US" sz="1800" b="0" dirty="0">
                <a:solidFill>
                  <a:srgbClr val="000000"/>
                </a:solidFill>
                <a:effectLst/>
                <a:latin typeface="LiberationSerif"/>
              </a:rPr>
              <a:t>The first block in a blockchain, used to initialize a particular network and its cryptocurrency.</a:t>
            </a:r>
            <a:r>
              <a:rPr lang="en-US" dirty="0"/>
              <a:t> </a:t>
            </a:r>
          </a:p>
        </p:txBody>
      </p:sp>
    </p:spTree>
    <p:extLst>
      <p:ext uri="{BB962C8B-B14F-4D97-AF65-F5344CB8AC3E}">
        <p14:creationId xmlns:p14="http://schemas.microsoft.com/office/powerpoint/2010/main" val="2831812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5F8F5-E0CA-EA22-E980-417909F9025E}"/>
              </a:ext>
            </a:extLst>
          </p:cNvPr>
          <p:cNvSpPr>
            <a:spLocks noGrp="1"/>
          </p:cNvSpPr>
          <p:nvPr>
            <p:ph type="title"/>
          </p:nvPr>
        </p:nvSpPr>
        <p:spPr/>
        <p:txBody>
          <a:bodyPr/>
          <a:lstStyle/>
          <a:p>
            <a:r>
              <a:rPr lang="en-US" dirty="0"/>
              <a:t>The Internet: Cryptographic protocols </a:t>
            </a:r>
          </a:p>
        </p:txBody>
      </p:sp>
      <p:pic>
        <p:nvPicPr>
          <p:cNvPr id="5" name="Content Placeholder 4">
            <a:extLst>
              <a:ext uri="{FF2B5EF4-FFF2-40B4-BE49-F238E27FC236}">
                <a16:creationId xmlns:a16="http://schemas.microsoft.com/office/drawing/2014/main" id="{0C2C7EE5-585E-3B14-BEE2-C55A69154AB5}"/>
              </a:ext>
            </a:extLst>
          </p:cNvPr>
          <p:cNvPicPr>
            <a:picLocks noGrp="1" noChangeAspect="1"/>
          </p:cNvPicPr>
          <p:nvPr>
            <p:ph idx="1"/>
          </p:nvPr>
        </p:nvPicPr>
        <p:blipFill>
          <a:blip r:embed="rId2"/>
          <a:stretch>
            <a:fillRect/>
          </a:stretch>
        </p:blipFill>
        <p:spPr>
          <a:xfrm>
            <a:off x="6662738" y="2159529"/>
            <a:ext cx="5021262" cy="2491318"/>
          </a:xfrm>
        </p:spPr>
      </p:pic>
    </p:spTree>
    <p:extLst>
      <p:ext uri="{BB962C8B-B14F-4D97-AF65-F5344CB8AC3E}">
        <p14:creationId xmlns:p14="http://schemas.microsoft.com/office/powerpoint/2010/main" val="37102626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A0DAC1-54CF-1977-9E29-5CC9FFD89F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0B2ED0-437E-FFDF-436B-08838D2EDE42}"/>
              </a:ext>
            </a:extLst>
          </p:cNvPr>
          <p:cNvSpPr>
            <a:spLocks noGrp="1"/>
          </p:cNvSpPr>
          <p:nvPr>
            <p:ph type="title"/>
          </p:nvPr>
        </p:nvSpPr>
        <p:spPr>
          <a:xfrm>
            <a:off x="517870" y="978408"/>
            <a:ext cx="10366440" cy="811063"/>
          </a:xfrm>
        </p:spPr>
        <p:txBody>
          <a:bodyPr>
            <a:normAutofit fontScale="90000"/>
          </a:bodyPr>
          <a:lstStyle/>
          <a:p>
            <a:r>
              <a:rPr lang="en-US" dirty="0"/>
              <a:t>Cont. Concepts and Principles</a:t>
            </a:r>
          </a:p>
        </p:txBody>
      </p:sp>
      <p:sp>
        <p:nvSpPr>
          <p:cNvPr id="3" name="Content Placeholder 2">
            <a:extLst>
              <a:ext uri="{FF2B5EF4-FFF2-40B4-BE49-F238E27FC236}">
                <a16:creationId xmlns:a16="http://schemas.microsoft.com/office/drawing/2014/main" id="{F9E47CAF-776F-6C39-9646-7C4E88505A42}"/>
              </a:ext>
            </a:extLst>
          </p:cNvPr>
          <p:cNvSpPr>
            <a:spLocks noGrp="1"/>
          </p:cNvSpPr>
          <p:nvPr>
            <p:ph idx="1"/>
          </p:nvPr>
        </p:nvSpPr>
        <p:spPr>
          <a:xfrm>
            <a:off x="517870" y="1927122"/>
            <a:ext cx="11165480" cy="4404851"/>
          </a:xfrm>
        </p:spPr>
        <p:txBody>
          <a:bodyPr>
            <a:normAutofit/>
          </a:bodyPr>
          <a:lstStyle/>
          <a:p>
            <a:pPr marL="285750" indent="-285750">
              <a:buFont typeface="Arial" panose="020B0604020202020204" pitchFamily="34" charset="0"/>
              <a:buChar char="•"/>
            </a:pPr>
            <a:r>
              <a:rPr lang="en-US" sz="1800" b="0" dirty="0">
                <a:solidFill>
                  <a:srgbClr val="000000"/>
                </a:solidFill>
                <a:effectLst/>
                <a:latin typeface="Cambria" panose="02040503050406030204" pitchFamily="18" charset="0"/>
              </a:rPr>
              <a:t>Tokenization: the process of representing real-world or digital assets as tokens on a blockchain network. It involves converting the ownership or rights of an asset into a digital representation, which can be traded, transferred, and recorded securely on the blockchain</a:t>
            </a:r>
          </a:p>
          <a:p>
            <a:pPr marL="285750" indent="-285750">
              <a:buFont typeface="Arial" panose="020B0604020202020204" pitchFamily="34" charset="0"/>
              <a:buChar char="•"/>
            </a:pPr>
            <a:r>
              <a:rPr lang="en-US" sz="1800" b="0" dirty="0">
                <a:solidFill>
                  <a:srgbClr val="000000"/>
                </a:solidFill>
                <a:effectLst/>
                <a:latin typeface="LiberationSerif-Italic"/>
              </a:rPr>
              <a:t>Consensus: </a:t>
            </a:r>
            <a:r>
              <a:rPr lang="en-US" sz="1800" b="0" i="0" dirty="0">
                <a:solidFill>
                  <a:srgbClr val="000000"/>
                </a:solidFill>
                <a:effectLst/>
                <a:latin typeface="Calibri" panose="020F0502020204030204" pitchFamily="34" charset="0"/>
              </a:rPr>
              <a:t>The process of validating a new block</a:t>
            </a:r>
            <a:r>
              <a:rPr lang="en-US" sz="1600" dirty="0"/>
              <a:t>.</a:t>
            </a:r>
            <a:br>
              <a:rPr lang="en-US" sz="1600" dirty="0"/>
            </a:br>
            <a:r>
              <a:rPr lang="en-US" sz="1800" b="0" dirty="0">
                <a:solidFill>
                  <a:srgbClr val="000000"/>
                </a:solidFill>
                <a:effectLst/>
                <a:latin typeface="LiberationSerif-Italic"/>
              </a:rPr>
              <a:t>Consensus rules: </a:t>
            </a:r>
            <a:r>
              <a:rPr lang="en-US" sz="1800" b="0" dirty="0">
                <a:solidFill>
                  <a:srgbClr val="000000"/>
                </a:solidFill>
                <a:effectLst/>
                <a:latin typeface="LiberationSerif"/>
              </a:rPr>
              <a:t>The block validation rules that full nodes follow to stay in consensus with other nodes. Not to be confused with consensus.</a:t>
            </a:r>
            <a:r>
              <a:rPr lang="en-US" dirty="0"/>
              <a:t> </a:t>
            </a:r>
          </a:p>
          <a:p>
            <a:pPr marL="285750" indent="-285750">
              <a:buFont typeface="Arial" panose="020B0604020202020204" pitchFamily="34" charset="0"/>
              <a:buChar char="•"/>
            </a:pPr>
            <a:r>
              <a:rPr lang="en-US" sz="1800" b="0" dirty="0">
                <a:solidFill>
                  <a:srgbClr val="000000"/>
                </a:solidFill>
                <a:effectLst/>
                <a:latin typeface="LiberationSerif-Italic"/>
              </a:rPr>
              <a:t>Digital signature: </a:t>
            </a:r>
            <a:r>
              <a:rPr lang="en-US" sz="1800" b="0" dirty="0">
                <a:solidFill>
                  <a:srgbClr val="000000"/>
                </a:solidFill>
                <a:effectLst/>
                <a:latin typeface="LiberationSerif"/>
              </a:rPr>
              <a:t>A short string of data a user produces for a document using a private key such that anyone with the corresponding public key, the signature, and the document can verify that (1) the document was “signed” by the owner of that particular private key, and (2) the document was not changed after it was signed.</a:t>
            </a:r>
          </a:p>
          <a:p>
            <a:pPr marL="285750" indent="-285750">
              <a:buFont typeface="Arial" panose="020B0604020202020204" pitchFamily="34" charset="0"/>
              <a:buChar char="•"/>
            </a:pPr>
            <a:r>
              <a:rPr lang="en-US" sz="1800" b="0" dirty="0">
                <a:solidFill>
                  <a:srgbClr val="000000"/>
                </a:solidFill>
                <a:effectLst/>
                <a:latin typeface="LiberationSerif-Italic"/>
              </a:rPr>
              <a:t>ECDSA: </a:t>
            </a:r>
            <a:r>
              <a:rPr lang="en-US" sz="1800" b="0" dirty="0">
                <a:solidFill>
                  <a:srgbClr val="000000"/>
                </a:solidFill>
                <a:effectLst/>
                <a:latin typeface="LiberationSerif"/>
              </a:rPr>
              <a:t>Elliptic Curve Digital Signature Algorithm. A cryptographic algorithm used by Ethereum to ensure that funds can only be spent by their owners.</a:t>
            </a:r>
            <a:r>
              <a:rPr lang="en-US" dirty="0"/>
              <a:t> </a:t>
            </a:r>
            <a:br>
              <a:rPr lang="en-US" dirty="0"/>
            </a:br>
            <a:endParaRPr lang="en-US" dirty="0"/>
          </a:p>
        </p:txBody>
      </p:sp>
    </p:spTree>
    <p:extLst>
      <p:ext uri="{BB962C8B-B14F-4D97-AF65-F5344CB8AC3E}">
        <p14:creationId xmlns:p14="http://schemas.microsoft.com/office/powerpoint/2010/main" val="21564666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45494D-3E11-125B-491A-6D1BE58178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9DE142-C9DF-D9BB-6B93-4E4AC5916169}"/>
              </a:ext>
            </a:extLst>
          </p:cNvPr>
          <p:cNvSpPr>
            <a:spLocks noGrp="1"/>
          </p:cNvSpPr>
          <p:nvPr>
            <p:ph type="title"/>
          </p:nvPr>
        </p:nvSpPr>
        <p:spPr>
          <a:xfrm>
            <a:off x="517869" y="978408"/>
            <a:ext cx="11939601" cy="1273179"/>
          </a:xfrm>
        </p:spPr>
        <p:txBody>
          <a:bodyPr>
            <a:normAutofit/>
          </a:bodyPr>
          <a:lstStyle/>
          <a:p>
            <a:r>
              <a:rPr lang="en-US" dirty="0"/>
              <a:t>Cont. Concepts and Principles</a:t>
            </a:r>
          </a:p>
        </p:txBody>
      </p:sp>
      <p:sp>
        <p:nvSpPr>
          <p:cNvPr id="3" name="Content Placeholder 2">
            <a:extLst>
              <a:ext uri="{FF2B5EF4-FFF2-40B4-BE49-F238E27FC236}">
                <a16:creationId xmlns:a16="http://schemas.microsoft.com/office/drawing/2014/main" id="{E5C28FCD-163C-6B6A-34A9-C33C77EC9229}"/>
              </a:ext>
            </a:extLst>
          </p:cNvPr>
          <p:cNvSpPr>
            <a:spLocks noGrp="1"/>
          </p:cNvSpPr>
          <p:nvPr>
            <p:ph idx="1"/>
          </p:nvPr>
        </p:nvSpPr>
        <p:spPr>
          <a:xfrm>
            <a:off x="517870" y="1927122"/>
            <a:ext cx="11165480" cy="4601497"/>
          </a:xfrm>
        </p:spPr>
        <p:txBody>
          <a:bodyPr>
            <a:normAutofit fontScale="85000" lnSpcReduction="10000"/>
          </a:bodyPr>
          <a:lstStyle/>
          <a:p>
            <a:pPr marL="285750" indent="-285750">
              <a:buFont typeface="Arial" panose="020B0604020202020204" pitchFamily="34" charset="0"/>
              <a:buChar char="•"/>
            </a:pPr>
            <a:r>
              <a:rPr lang="en-US" sz="1800" dirty="0">
                <a:solidFill>
                  <a:srgbClr val="000000"/>
                </a:solidFill>
                <a:effectLst/>
                <a:latin typeface="LiberationSerif-Italic"/>
              </a:rPr>
              <a:t>IPFS</a:t>
            </a:r>
            <a:r>
              <a:rPr lang="en-US" sz="1600" dirty="0"/>
              <a:t> : </a:t>
            </a:r>
            <a:r>
              <a:rPr lang="en-US" sz="1800" dirty="0" err="1">
                <a:solidFill>
                  <a:srgbClr val="000000"/>
                </a:solidFill>
                <a:effectLst/>
                <a:latin typeface="LiberationSerif"/>
              </a:rPr>
              <a:t>InterPlanetary</a:t>
            </a:r>
            <a:r>
              <a:rPr lang="en-US" sz="1800" dirty="0">
                <a:solidFill>
                  <a:srgbClr val="000000"/>
                </a:solidFill>
                <a:effectLst/>
                <a:latin typeface="LiberationSerif"/>
              </a:rPr>
              <a:t> File System. A protocol, network, and open source project designed to create a content-addressable, peer-to-peer method of storing and sharing hypermedia in a distributed filesystem.</a:t>
            </a:r>
            <a:r>
              <a:rPr lang="en-US" dirty="0"/>
              <a:t> </a:t>
            </a:r>
          </a:p>
          <a:p>
            <a:pPr marL="285750" indent="-285750">
              <a:buFont typeface="Arial" panose="020B0604020202020204" pitchFamily="34" charset="0"/>
              <a:buChar char="•"/>
            </a:pPr>
            <a:r>
              <a:rPr lang="en-US" sz="1800" dirty="0">
                <a:solidFill>
                  <a:srgbClr val="000000"/>
                </a:solidFill>
                <a:effectLst/>
                <a:latin typeface="LiberationSerif-Italic"/>
              </a:rPr>
              <a:t>IDE</a:t>
            </a:r>
            <a:r>
              <a:rPr lang="en-US" dirty="0"/>
              <a:t> : </a:t>
            </a:r>
            <a:r>
              <a:rPr lang="en-US" sz="1800" dirty="0">
                <a:solidFill>
                  <a:srgbClr val="000000"/>
                </a:solidFill>
                <a:effectLst/>
                <a:latin typeface="LiberationSerif"/>
              </a:rPr>
              <a:t>Integrated Development Environment. A user interface that typically combines a code editor, compiler, runtime, and debugger</a:t>
            </a:r>
            <a:r>
              <a:rPr lang="en-US" dirty="0"/>
              <a:t> </a:t>
            </a:r>
          </a:p>
          <a:p>
            <a:pPr marL="285750" indent="-285750">
              <a:buFont typeface="Arial" panose="020B0604020202020204" pitchFamily="34" charset="0"/>
              <a:buChar char="•"/>
            </a:pPr>
            <a:r>
              <a:rPr lang="en-US" sz="1800" dirty="0">
                <a:solidFill>
                  <a:srgbClr val="000000"/>
                </a:solidFill>
                <a:effectLst/>
                <a:latin typeface="LiberationSerif-Italic"/>
              </a:rPr>
              <a:t>Merkle Patricia Tree</a:t>
            </a:r>
            <a:r>
              <a:rPr lang="en-US" dirty="0"/>
              <a:t> : </a:t>
            </a:r>
            <a:r>
              <a:rPr lang="en-US" sz="1800" dirty="0">
                <a:solidFill>
                  <a:srgbClr val="000000"/>
                </a:solidFill>
                <a:effectLst/>
                <a:latin typeface="LiberationSerif"/>
              </a:rPr>
              <a:t>A data structure used in Ethereum to efficiently store key–value pairs</a:t>
            </a:r>
            <a:r>
              <a:rPr lang="en-US" dirty="0"/>
              <a:t> .</a:t>
            </a:r>
          </a:p>
          <a:p>
            <a:pPr marL="285750" indent="-285750">
              <a:buFont typeface="Arial" panose="020B0604020202020204" pitchFamily="34" charset="0"/>
              <a:buChar char="•"/>
            </a:pPr>
            <a:r>
              <a:rPr lang="en-US" sz="1800" dirty="0">
                <a:solidFill>
                  <a:srgbClr val="000000"/>
                </a:solidFill>
                <a:effectLst/>
                <a:latin typeface="LiberationSerif-Italic"/>
              </a:rPr>
              <a:t>NFT</a:t>
            </a:r>
            <a:r>
              <a:rPr lang="en-US" dirty="0"/>
              <a:t> : </a:t>
            </a:r>
            <a:r>
              <a:rPr lang="en-US" sz="1800" dirty="0">
                <a:solidFill>
                  <a:srgbClr val="000000"/>
                </a:solidFill>
                <a:effectLst/>
                <a:latin typeface="LiberationSerif"/>
              </a:rPr>
              <a:t>A non-fungible token (also known as a “deed”). This is a token standard introduced by the ERC721 proposal. NFTs can be tracked and traded, but each token is unique and distinct; they are not interchangeable like ERC20 tokens. NFTs can represent ownership of digital or physical assets</a:t>
            </a:r>
            <a:r>
              <a:rPr lang="en-US" dirty="0"/>
              <a:t> </a:t>
            </a:r>
          </a:p>
          <a:p>
            <a:pPr marL="285750" indent="-285750">
              <a:buFont typeface="Arial" panose="020B0604020202020204" pitchFamily="34" charset="0"/>
              <a:buChar char="•"/>
            </a:pPr>
            <a:r>
              <a:rPr lang="en-US" sz="1800" dirty="0">
                <a:solidFill>
                  <a:srgbClr val="000000"/>
                </a:solidFill>
                <a:effectLst/>
                <a:latin typeface="LiberationSerif-Italic"/>
              </a:rPr>
              <a:t>Node: </a:t>
            </a:r>
            <a:r>
              <a:rPr lang="en-US" sz="1800" dirty="0">
                <a:solidFill>
                  <a:srgbClr val="000000"/>
                </a:solidFill>
                <a:effectLst/>
                <a:latin typeface="LiberationSerif"/>
              </a:rPr>
              <a:t>A software client that participates in the network.</a:t>
            </a:r>
            <a:r>
              <a:rPr lang="en-US" dirty="0"/>
              <a:t> </a:t>
            </a:r>
          </a:p>
          <a:p>
            <a:pPr marL="285750" indent="-285750">
              <a:buFont typeface="Arial" panose="020B0604020202020204" pitchFamily="34" charset="0"/>
              <a:buChar char="•"/>
            </a:pPr>
            <a:r>
              <a:rPr lang="en-US" sz="1800" dirty="0">
                <a:solidFill>
                  <a:srgbClr val="000000"/>
                </a:solidFill>
                <a:effectLst/>
                <a:latin typeface="LiberationSerif-Italic"/>
              </a:rPr>
              <a:t>Nonce</a:t>
            </a:r>
            <a:r>
              <a:rPr lang="en-US" dirty="0"/>
              <a:t> :</a:t>
            </a:r>
            <a:r>
              <a:rPr lang="en-US" sz="1800" dirty="0">
                <a:solidFill>
                  <a:srgbClr val="000000"/>
                </a:solidFill>
                <a:effectLst/>
                <a:latin typeface="LiberationSerif"/>
              </a:rPr>
              <a:t>In cryptography, a value that can only be used once. </a:t>
            </a:r>
          </a:p>
          <a:p>
            <a:pPr marL="285750" indent="-285750">
              <a:buFont typeface="Arial" panose="020B0604020202020204" pitchFamily="34" charset="0"/>
              <a:buChar char="•"/>
            </a:pPr>
            <a:r>
              <a:rPr lang="en-US" sz="2000" dirty="0">
                <a:solidFill>
                  <a:srgbClr val="000000"/>
                </a:solidFill>
                <a:effectLst/>
                <a:latin typeface="LiberationSerif-Italic"/>
              </a:rPr>
              <a:t>Ether</a:t>
            </a:r>
            <a:r>
              <a:rPr lang="en-US" sz="1800" dirty="0"/>
              <a:t> : </a:t>
            </a:r>
            <a:r>
              <a:rPr lang="en-US" sz="2000" dirty="0">
                <a:solidFill>
                  <a:srgbClr val="000000"/>
                </a:solidFill>
                <a:effectLst/>
                <a:latin typeface="LiberationSerif"/>
              </a:rPr>
              <a:t>The native cryptocurrency used by the Ethereum ecosystem, which covers gas costs when executing smart contracts.</a:t>
            </a:r>
          </a:p>
          <a:p>
            <a:pPr marL="285750" indent="-285750">
              <a:buFont typeface="Arial" panose="020B0604020202020204" pitchFamily="34" charset="0"/>
              <a:buChar char="•"/>
            </a:pPr>
            <a:r>
              <a:rPr lang="en-US" sz="1800" b="0" dirty="0">
                <a:solidFill>
                  <a:srgbClr val="000000"/>
                </a:solidFill>
                <a:effectLst/>
                <a:latin typeface="LiberationSerif-Italic"/>
              </a:rPr>
              <a:t>Wei</a:t>
            </a:r>
            <a:r>
              <a:rPr lang="en-US" dirty="0"/>
              <a:t> : </a:t>
            </a:r>
            <a:r>
              <a:rPr lang="en-US" sz="1800" b="0" i="0" dirty="0">
                <a:solidFill>
                  <a:srgbClr val="000000"/>
                </a:solidFill>
                <a:effectLst/>
                <a:latin typeface="LiberationSerif"/>
              </a:rPr>
              <a:t>The smallest denomination of ether. 10</a:t>
            </a:r>
            <a:r>
              <a:rPr lang="en-US" sz="1800" b="0" i="0" baseline="30000" dirty="0">
                <a:solidFill>
                  <a:srgbClr val="000000"/>
                </a:solidFill>
                <a:effectLst/>
                <a:latin typeface="LiberationSerif"/>
              </a:rPr>
              <a:t>18</a:t>
            </a:r>
            <a:r>
              <a:rPr lang="en-US" sz="1800" b="0" i="0" dirty="0">
                <a:solidFill>
                  <a:srgbClr val="000000"/>
                </a:solidFill>
                <a:effectLst/>
                <a:latin typeface="LiberationSerif"/>
              </a:rPr>
              <a:t> </a:t>
            </a:r>
            <a:r>
              <a:rPr lang="en-US" sz="1800" b="0" i="0" dirty="0" err="1">
                <a:solidFill>
                  <a:srgbClr val="000000"/>
                </a:solidFill>
                <a:effectLst/>
                <a:latin typeface="LiberationSerif"/>
              </a:rPr>
              <a:t>wei</a:t>
            </a:r>
            <a:r>
              <a:rPr lang="en-US" sz="1800" b="0" i="0" dirty="0">
                <a:solidFill>
                  <a:srgbClr val="000000"/>
                </a:solidFill>
                <a:effectLst/>
                <a:latin typeface="LiberationSerif"/>
              </a:rPr>
              <a:t> = 1 ether.</a:t>
            </a:r>
            <a:r>
              <a:rPr lang="en-US" dirty="0"/>
              <a:t>  </a:t>
            </a:r>
          </a:p>
          <a:p>
            <a:pPr marL="285750" indent="-285750">
              <a:buFont typeface="Arial" panose="020B0604020202020204" pitchFamily="34" charset="0"/>
              <a:buChar char="•"/>
            </a:pPr>
            <a:r>
              <a:rPr lang="en-US" sz="2000" dirty="0">
                <a:solidFill>
                  <a:srgbClr val="000000"/>
                </a:solidFill>
                <a:effectLst/>
                <a:latin typeface="LiberationSerif-Italic"/>
              </a:rPr>
              <a:t>Event</a:t>
            </a:r>
            <a:r>
              <a:rPr lang="en-US" dirty="0"/>
              <a:t> : </a:t>
            </a:r>
            <a:r>
              <a:rPr lang="en-US" sz="2000" dirty="0">
                <a:solidFill>
                  <a:srgbClr val="000000"/>
                </a:solidFill>
                <a:effectLst/>
                <a:latin typeface="LiberationSerif"/>
              </a:rPr>
              <a:t>Allows the use of EVM logging facilities.</a:t>
            </a:r>
            <a:r>
              <a:rPr lang="en-US" dirty="0"/>
              <a:t> </a:t>
            </a:r>
          </a:p>
        </p:txBody>
      </p:sp>
    </p:spTree>
    <p:extLst>
      <p:ext uri="{BB962C8B-B14F-4D97-AF65-F5344CB8AC3E}">
        <p14:creationId xmlns:p14="http://schemas.microsoft.com/office/powerpoint/2010/main" val="13021913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72E0CF-79CA-0C21-5864-3D2AF93F58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6E4FDE-01A5-0DC7-D143-591111FB74D7}"/>
              </a:ext>
            </a:extLst>
          </p:cNvPr>
          <p:cNvSpPr>
            <a:spLocks noGrp="1"/>
          </p:cNvSpPr>
          <p:nvPr>
            <p:ph type="title"/>
          </p:nvPr>
        </p:nvSpPr>
        <p:spPr>
          <a:xfrm>
            <a:off x="517870" y="978408"/>
            <a:ext cx="11605304" cy="1273179"/>
          </a:xfrm>
        </p:spPr>
        <p:txBody>
          <a:bodyPr>
            <a:normAutofit/>
          </a:bodyPr>
          <a:lstStyle/>
          <a:p>
            <a:r>
              <a:rPr lang="en-US" dirty="0"/>
              <a:t>Cont. Concepts and Principles</a:t>
            </a:r>
          </a:p>
        </p:txBody>
      </p:sp>
      <p:sp>
        <p:nvSpPr>
          <p:cNvPr id="3" name="Content Placeholder 2">
            <a:extLst>
              <a:ext uri="{FF2B5EF4-FFF2-40B4-BE49-F238E27FC236}">
                <a16:creationId xmlns:a16="http://schemas.microsoft.com/office/drawing/2014/main" id="{33287967-F3B9-69D1-B11E-77749A7F1D2C}"/>
              </a:ext>
            </a:extLst>
          </p:cNvPr>
          <p:cNvSpPr>
            <a:spLocks noGrp="1"/>
          </p:cNvSpPr>
          <p:nvPr>
            <p:ph idx="1"/>
          </p:nvPr>
        </p:nvSpPr>
        <p:spPr>
          <a:xfrm>
            <a:off x="517870" y="1927122"/>
            <a:ext cx="11165480" cy="4404851"/>
          </a:xfrm>
        </p:spPr>
        <p:txBody>
          <a:bodyPr>
            <a:normAutofit fontScale="92500" lnSpcReduction="10000"/>
          </a:bodyPr>
          <a:lstStyle/>
          <a:p>
            <a:pPr marL="285750" indent="-285750">
              <a:buFont typeface="Arial" panose="020B0604020202020204" pitchFamily="34" charset="0"/>
              <a:buChar char="•"/>
            </a:pPr>
            <a:r>
              <a:rPr lang="en-US" sz="1800" b="0" dirty="0">
                <a:solidFill>
                  <a:srgbClr val="000000"/>
                </a:solidFill>
                <a:effectLst/>
                <a:latin typeface="LiberationSerif-Italic"/>
              </a:rPr>
              <a:t>EVM</a:t>
            </a:r>
            <a:r>
              <a:rPr lang="en-US" dirty="0"/>
              <a:t> : </a:t>
            </a:r>
            <a:r>
              <a:rPr lang="en-US" sz="1800" b="0" dirty="0">
                <a:solidFill>
                  <a:srgbClr val="000000"/>
                </a:solidFill>
                <a:effectLst/>
                <a:latin typeface="LiberationSerif"/>
              </a:rPr>
              <a:t>Ethereum Virtual Machine. A stack-based virtual machine that executes bytecode. </a:t>
            </a:r>
          </a:p>
          <a:p>
            <a:pPr marL="285750" indent="-285750">
              <a:buFont typeface="Arial" panose="020B0604020202020204" pitchFamily="34" charset="0"/>
              <a:buChar char="•"/>
            </a:pPr>
            <a:r>
              <a:rPr lang="en-US" sz="1800" b="0" dirty="0">
                <a:solidFill>
                  <a:srgbClr val="000000"/>
                </a:solidFill>
                <a:effectLst/>
                <a:latin typeface="LiberationSerif-Italic"/>
              </a:rPr>
              <a:t>Fork</a:t>
            </a:r>
            <a:r>
              <a:rPr lang="en-US" dirty="0"/>
              <a:t> : </a:t>
            </a:r>
            <a:r>
              <a:rPr lang="en-US" sz="1800" b="0" dirty="0">
                <a:solidFill>
                  <a:srgbClr val="000000"/>
                </a:solidFill>
                <a:effectLst/>
                <a:latin typeface="LiberationSerif"/>
              </a:rPr>
              <a:t>A change in protocol causing the creation of an alternative chain, or a temporal divergence in two potential block paths during mining</a:t>
            </a:r>
            <a:r>
              <a:rPr lang="en-US" dirty="0"/>
              <a:t>.</a:t>
            </a:r>
          </a:p>
          <a:p>
            <a:pPr marL="285750" indent="-285750">
              <a:buFont typeface="Arial" panose="020B0604020202020204" pitchFamily="34" charset="0"/>
              <a:buChar char="•"/>
            </a:pPr>
            <a:r>
              <a:rPr lang="en-US" sz="1800" b="0" dirty="0">
                <a:solidFill>
                  <a:srgbClr val="000000"/>
                </a:solidFill>
                <a:effectLst/>
                <a:latin typeface="LiberationSerif-Italic"/>
              </a:rPr>
              <a:t>Gas</a:t>
            </a:r>
            <a:r>
              <a:rPr lang="en-US" dirty="0"/>
              <a:t> : </a:t>
            </a:r>
            <a:r>
              <a:rPr lang="en-US" sz="1800" b="0" dirty="0">
                <a:solidFill>
                  <a:srgbClr val="000000"/>
                </a:solidFill>
                <a:effectLst/>
                <a:latin typeface="LiberationSerif"/>
              </a:rPr>
              <a:t>A virtual fuel used in Ethereum to execute smart contracts.</a:t>
            </a:r>
            <a:r>
              <a:rPr lang="en-US" dirty="0"/>
              <a:t> </a:t>
            </a:r>
          </a:p>
          <a:p>
            <a:pPr marL="285750" indent="-285750">
              <a:buFont typeface="Arial" panose="020B0604020202020204" pitchFamily="34" charset="0"/>
              <a:buChar char="•"/>
            </a:pPr>
            <a:r>
              <a:rPr lang="en-US" sz="1800" b="0" dirty="0">
                <a:effectLst/>
                <a:latin typeface="Cambria" panose="02040503050406030204" pitchFamily="18" charset="0"/>
              </a:rPr>
              <a:t>Smart Contract</a:t>
            </a:r>
            <a:r>
              <a:rPr lang="en-US" sz="1800" b="0" dirty="0">
                <a:solidFill>
                  <a:srgbClr val="365F91"/>
                </a:solidFill>
                <a:effectLst/>
                <a:latin typeface="Cambria" panose="02040503050406030204" pitchFamily="18" charset="0"/>
              </a:rPr>
              <a:t>: </a:t>
            </a:r>
            <a:r>
              <a:rPr lang="en-US" sz="1800" b="0" dirty="0">
                <a:solidFill>
                  <a:srgbClr val="000000"/>
                </a:solidFill>
                <a:effectLst/>
                <a:latin typeface="Calibri" panose="020F0502020204030204" pitchFamily="34" charset="0"/>
              </a:rPr>
              <a:t>A smart contract is a self-executing contract with the terms of the agreement directly written into code. It is deployed on a blockchain network and automatically executes predefined actions when specific conditions are met. Smart contracts eliminate the need for intermediaries, as they enforce the rules and facilitate transactions directly between parties.</a:t>
            </a:r>
            <a:r>
              <a:rPr lang="en-US" dirty="0"/>
              <a:t> </a:t>
            </a:r>
          </a:p>
          <a:p>
            <a:pPr marL="285750" indent="-285750">
              <a:buFont typeface="Arial" panose="020B0604020202020204" pitchFamily="34" charset="0"/>
              <a:buChar char="•"/>
            </a:pPr>
            <a:r>
              <a:rPr lang="en-US" sz="1800" b="0" dirty="0">
                <a:solidFill>
                  <a:srgbClr val="000000"/>
                </a:solidFill>
                <a:effectLst/>
                <a:latin typeface="LiberationSerif-Italic"/>
              </a:rPr>
              <a:t>Bytecode</a:t>
            </a:r>
            <a:r>
              <a:rPr lang="en-US" dirty="0"/>
              <a:t> : </a:t>
            </a:r>
            <a:r>
              <a:rPr lang="en-US" sz="1800" b="0" dirty="0">
                <a:solidFill>
                  <a:srgbClr val="000000"/>
                </a:solidFill>
                <a:effectLst/>
                <a:latin typeface="LiberationSerif"/>
              </a:rPr>
              <a:t>An abstract instruction set designed for efficient execution by a software interpreter or a virtual machine. Unlike human-readable source code, bytecode is expressed in numeric format.</a:t>
            </a:r>
            <a:r>
              <a:rPr lang="en-US" dirty="0"/>
              <a:t> </a:t>
            </a:r>
          </a:p>
          <a:p>
            <a:pPr marL="285750" indent="-285750">
              <a:buFont typeface="Arial" panose="020B0604020202020204" pitchFamily="34" charset="0"/>
              <a:buChar char="•"/>
            </a:pPr>
            <a:r>
              <a:rPr lang="en-US" sz="1800" b="0" dirty="0">
                <a:solidFill>
                  <a:srgbClr val="000000"/>
                </a:solidFill>
                <a:effectLst/>
                <a:latin typeface="LiberationSerif-Italic"/>
              </a:rPr>
              <a:t>Compiling</a:t>
            </a:r>
            <a:r>
              <a:rPr lang="en-US" dirty="0"/>
              <a:t> : </a:t>
            </a:r>
            <a:r>
              <a:rPr lang="en-US" sz="1800" b="0" dirty="0">
                <a:solidFill>
                  <a:srgbClr val="000000"/>
                </a:solidFill>
                <a:effectLst/>
                <a:latin typeface="LiberationSerif"/>
              </a:rPr>
              <a:t>Converting code written in a high-level programming language (e.g., Solidity) into a lower-level language (e.g., EVM bytecode).</a:t>
            </a: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73597314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C797C-6512-3158-3F74-6A9F413EC028}"/>
              </a:ext>
            </a:extLst>
          </p:cNvPr>
          <p:cNvSpPr>
            <a:spLocks noGrp="1"/>
          </p:cNvSpPr>
          <p:nvPr>
            <p:ph type="title"/>
          </p:nvPr>
        </p:nvSpPr>
        <p:spPr>
          <a:xfrm>
            <a:off x="517869" y="978409"/>
            <a:ext cx="12618027" cy="1017540"/>
          </a:xfrm>
        </p:spPr>
        <p:txBody>
          <a:bodyPr>
            <a:normAutofit/>
          </a:bodyPr>
          <a:lstStyle/>
          <a:p>
            <a:r>
              <a:rPr lang="en-US" dirty="0"/>
              <a:t>The history of the web</a:t>
            </a:r>
          </a:p>
        </p:txBody>
      </p:sp>
      <p:sp>
        <p:nvSpPr>
          <p:cNvPr id="3" name="Content Placeholder 2">
            <a:extLst>
              <a:ext uri="{FF2B5EF4-FFF2-40B4-BE49-F238E27FC236}">
                <a16:creationId xmlns:a16="http://schemas.microsoft.com/office/drawing/2014/main" id="{482034A1-FD87-9EC7-8DCC-534BDE2FB74F}"/>
              </a:ext>
            </a:extLst>
          </p:cNvPr>
          <p:cNvSpPr>
            <a:spLocks noGrp="1"/>
          </p:cNvSpPr>
          <p:nvPr>
            <p:ph idx="1"/>
          </p:nvPr>
        </p:nvSpPr>
        <p:spPr>
          <a:xfrm>
            <a:off x="285135" y="2231923"/>
            <a:ext cx="11398215" cy="3607798"/>
          </a:xfrm>
        </p:spPr>
        <p:txBody>
          <a:bodyPr/>
          <a:lstStyle/>
          <a:p>
            <a:r>
              <a:rPr lang="en-US" sz="1800" b="0" i="1" dirty="0">
                <a:solidFill>
                  <a:srgbClr val="365F91"/>
                </a:solidFill>
                <a:effectLst/>
                <a:latin typeface="Cambria-Italic"/>
              </a:rPr>
              <a:t>Web 1.0 (1991-2004)</a:t>
            </a:r>
            <a:r>
              <a:rPr lang="en-US" sz="1800" b="0" i="0" dirty="0">
                <a:solidFill>
                  <a:srgbClr val="000000"/>
                </a:solidFill>
                <a:effectLst/>
                <a:latin typeface="Calibri" panose="020F0502020204030204" pitchFamily="34" charset="0"/>
              </a:rPr>
              <a:t>: The first generation of the web was characterized by static websites that were mostly read-only. Users could view and download information, but they could not interact with it in a meaningful way.</a:t>
            </a:r>
            <a:r>
              <a:rPr lang="en-US" dirty="0"/>
              <a:t> </a:t>
            </a:r>
            <a:br>
              <a:rPr lang="en-US" dirty="0"/>
            </a:br>
            <a:endParaRPr lang="en-US" sz="2000" b="0" i="0" dirty="0">
              <a:solidFill>
                <a:srgbClr val="000000"/>
              </a:solidFill>
              <a:effectLst/>
              <a:latin typeface="LiberationSerif"/>
            </a:endParaRPr>
          </a:p>
        </p:txBody>
      </p:sp>
      <p:pic>
        <p:nvPicPr>
          <p:cNvPr id="5" name="Picture 4">
            <a:extLst>
              <a:ext uri="{FF2B5EF4-FFF2-40B4-BE49-F238E27FC236}">
                <a16:creationId xmlns:a16="http://schemas.microsoft.com/office/drawing/2014/main" id="{20D98B31-00E9-6E62-184F-46B3185566F5}"/>
              </a:ext>
            </a:extLst>
          </p:cNvPr>
          <p:cNvPicPr>
            <a:picLocks noChangeAspect="1"/>
          </p:cNvPicPr>
          <p:nvPr/>
        </p:nvPicPr>
        <p:blipFill>
          <a:blip r:embed="rId2"/>
          <a:stretch>
            <a:fillRect/>
          </a:stretch>
        </p:blipFill>
        <p:spPr>
          <a:xfrm>
            <a:off x="2309812" y="3218195"/>
            <a:ext cx="7572375" cy="2857500"/>
          </a:xfrm>
          <a:prstGeom prst="rect">
            <a:avLst/>
          </a:prstGeom>
        </p:spPr>
      </p:pic>
    </p:spTree>
    <p:extLst>
      <p:ext uri="{BB962C8B-B14F-4D97-AF65-F5344CB8AC3E}">
        <p14:creationId xmlns:p14="http://schemas.microsoft.com/office/powerpoint/2010/main" val="32806213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B02452-4648-57B3-F86D-A5B3EF589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1A47A2-06A2-BFC6-6290-52B8ABCC9B49}"/>
              </a:ext>
            </a:extLst>
          </p:cNvPr>
          <p:cNvSpPr>
            <a:spLocks noGrp="1"/>
          </p:cNvSpPr>
          <p:nvPr>
            <p:ph type="title"/>
          </p:nvPr>
        </p:nvSpPr>
        <p:spPr>
          <a:xfrm>
            <a:off x="517869" y="978409"/>
            <a:ext cx="12618027" cy="1017540"/>
          </a:xfrm>
        </p:spPr>
        <p:txBody>
          <a:bodyPr>
            <a:normAutofit/>
          </a:bodyPr>
          <a:lstStyle/>
          <a:p>
            <a:r>
              <a:rPr lang="en-US" dirty="0"/>
              <a:t>Cont.</a:t>
            </a:r>
          </a:p>
        </p:txBody>
      </p:sp>
      <p:sp>
        <p:nvSpPr>
          <p:cNvPr id="3" name="Content Placeholder 2">
            <a:extLst>
              <a:ext uri="{FF2B5EF4-FFF2-40B4-BE49-F238E27FC236}">
                <a16:creationId xmlns:a16="http://schemas.microsoft.com/office/drawing/2014/main" id="{25184204-7EB6-5523-1E0D-7EB43A17553F}"/>
              </a:ext>
            </a:extLst>
          </p:cNvPr>
          <p:cNvSpPr>
            <a:spLocks noGrp="1"/>
          </p:cNvSpPr>
          <p:nvPr>
            <p:ph idx="1"/>
          </p:nvPr>
        </p:nvSpPr>
        <p:spPr>
          <a:xfrm>
            <a:off x="285135" y="2231923"/>
            <a:ext cx="11398215" cy="3607798"/>
          </a:xfrm>
        </p:spPr>
        <p:txBody>
          <a:bodyPr/>
          <a:lstStyle/>
          <a:p>
            <a:r>
              <a:rPr lang="en-US" sz="1800" b="0" i="1" dirty="0">
                <a:solidFill>
                  <a:srgbClr val="365F91"/>
                </a:solidFill>
                <a:effectLst/>
                <a:latin typeface="Cambria-Italic"/>
              </a:rPr>
              <a:t>Web 2.0 (2004-present)</a:t>
            </a:r>
            <a:r>
              <a:rPr lang="en-US" sz="1800" b="0" i="0" dirty="0">
                <a:solidFill>
                  <a:srgbClr val="000000"/>
                </a:solidFill>
                <a:effectLst/>
                <a:latin typeface="Calibri" panose="020F0502020204030204" pitchFamily="34" charset="0"/>
              </a:rPr>
              <a:t>: The second generation of the web introduced more interactivity and user-generated content. Users could now create and share their own content, and they could also interact </a:t>
            </a:r>
            <a:br>
              <a:rPr lang="en-US" sz="1600" dirty="0"/>
            </a:br>
            <a:endParaRPr lang="en-US" sz="2000" b="0" i="0" dirty="0">
              <a:solidFill>
                <a:srgbClr val="000000"/>
              </a:solidFill>
              <a:effectLst/>
              <a:latin typeface="LiberationSerif"/>
            </a:endParaRPr>
          </a:p>
        </p:txBody>
      </p:sp>
      <p:pic>
        <p:nvPicPr>
          <p:cNvPr id="5" name="Picture 4">
            <a:extLst>
              <a:ext uri="{FF2B5EF4-FFF2-40B4-BE49-F238E27FC236}">
                <a16:creationId xmlns:a16="http://schemas.microsoft.com/office/drawing/2014/main" id="{71B9C19B-D47D-2CA8-6C70-74B3FA2188D6}"/>
              </a:ext>
            </a:extLst>
          </p:cNvPr>
          <p:cNvPicPr>
            <a:picLocks noChangeAspect="1"/>
          </p:cNvPicPr>
          <p:nvPr/>
        </p:nvPicPr>
        <p:blipFill>
          <a:blip r:embed="rId2"/>
          <a:stretch>
            <a:fillRect/>
          </a:stretch>
        </p:blipFill>
        <p:spPr>
          <a:xfrm>
            <a:off x="2433637" y="3429000"/>
            <a:ext cx="7324725" cy="2762250"/>
          </a:xfrm>
          <a:prstGeom prst="rect">
            <a:avLst/>
          </a:prstGeom>
        </p:spPr>
      </p:pic>
    </p:spTree>
    <p:extLst>
      <p:ext uri="{BB962C8B-B14F-4D97-AF65-F5344CB8AC3E}">
        <p14:creationId xmlns:p14="http://schemas.microsoft.com/office/powerpoint/2010/main" val="28125333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DC3AA7-2B25-C78C-5664-4C1E10AC7E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A84F19-BF63-06B1-0821-A1247EC03162}"/>
              </a:ext>
            </a:extLst>
          </p:cNvPr>
          <p:cNvSpPr>
            <a:spLocks noGrp="1"/>
          </p:cNvSpPr>
          <p:nvPr>
            <p:ph type="title"/>
          </p:nvPr>
        </p:nvSpPr>
        <p:spPr>
          <a:xfrm>
            <a:off x="517869" y="978409"/>
            <a:ext cx="12618027" cy="1017540"/>
          </a:xfrm>
        </p:spPr>
        <p:txBody>
          <a:bodyPr>
            <a:normAutofit/>
          </a:bodyPr>
          <a:lstStyle/>
          <a:p>
            <a:r>
              <a:rPr lang="en-US" dirty="0"/>
              <a:t>Cont.</a:t>
            </a:r>
          </a:p>
        </p:txBody>
      </p:sp>
      <p:sp>
        <p:nvSpPr>
          <p:cNvPr id="3" name="Content Placeholder 2">
            <a:extLst>
              <a:ext uri="{FF2B5EF4-FFF2-40B4-BE49-F238E27FC236}">
                <a16:creationId xmlns:a16="http://schemas.microsoft.com/office/drawing/2014/main" id="{1536EA0D-74D7-F6E7-E352-19B3EA42D21C}"/>
              </a:ext>
            </a:extLst>
          </p:cNvPr>
          <p:cNvSpPr>
            <a:spLocks noGrp="1"/>
          </p:cNvSpPr>
          <p:nvPr>
            <p:ph idx="1"/>
          </p:nvPr>
        </p:nvSpPr>
        <p:spPr>
          <a:xfrm>
            <a:off x="285135" y="2231923"/>
            <a:ext cx="11398215" cy="3607798"/>
          </a:xfrm>
        </p:spPr>
        <p:txBody>
          <a:bodyPr/>
          <a:lstStyle/>
          <a:p>
            <a:r>
              <a:rPr lang="en-US" sz="1800" b="0" i="1" dirty="0">
                <a:solidFill>
                  <a:srgbClr val="365F91"/>
                </a:solidFill>
                <a:effectLst/>
                <a:latin typeface="Cambria-Italic"/>
              </a:rPr>
              <a:t>Web 3.0 (present-day)</a:t>
            </a:r>
            <a:r>
              <a:rPr lang="en-US" sz="1800" b="0" i="0" dirty="0">
                <a:solidFill>
                  <a:srgbClr val="000000"/>
                </a:solidFill>
                <a:effectLst/>
                <a:latin typeface="Calibri" panose="020F0502020204030204" pitchFamily="34" charset="0"/>
              </a:rPr>
              <a:t>: The third generation of the web is still under development, but it is envisioned as a more decentralized and intelligent web that is powered by blockchain technology. Web 3.0 will make it possible for users to own their own data and control how it is used. It will also make it possible for machines to understand and process information more effectively, leading to more personalized and relevant experiences for users.</a:t>
            </a:r>
            <a:r>
              <a:rPr lang="en-US" sz="1600" dirty="0"/>
              <a:t> </a:t>
            </a:r>
            <a:endParaRPr lang="en-US" sz="1800" b="0" i="0" dirty="0">
              <a:solidFill>
                <a:srgbClr val="000000"/>
              </a:solidFill>
              <a:effectLst/>
              <a:latin typeface="LiberationSerif"/>
            </a:endParaRPr>
          </a:p>
          <a:p>
            <a:r>
              <a:rPr lang="en-US" sz="1800" b="0" i="0" dirty="0">
                <a:solidFill>
                  <a:srgbClr val="000000"/>
                </a:solidFill>
                <a:effectLst/>
                <a:latin typeface="LiberationSerif"/>
              </a:rPr>
              <a:t>Its First proposed by Dr. Gavin Wood, Web3 represents a new vision and focus for web applications: from centrally owned and managed applications, to applications built on decentralized protocols.</a:t>
            </a:r>
            <a:endParaRPr lang="en-US" sz="1800" dirty="0"/>
          </a:p>
        </p:txBody>
      </p:sp>
      <p:pic>
        <p:nvPicPr>
          <p:cNvPr id="5" name="Picture 4">
            <a:extLst>
              <a:ext uri="{FF2B5EF4-FFF2-40B4-BE49-F238E27FC236}">
                <a16:creationId xmlns:a16="http://schemas.microsoft.com/office/drawing/2014/main" id="{4C721019-E5CB-BAB5-21F7-6F5EE3093CE3}"/>
              </a:ext>
            </a:extLst>
          </p:cNvPr>
          <p:cNvPicPr>
            <a:picLocks noChangeAspect="1"/>
          </p:cNvPicPr>
          <p:nvPr/>
        </p:nvPicPr>
        <p:blipFill>
          <a:blip r:embed="rId2"/>
          <a:stretch>
            <a:fillRect/>
          </a:stretch>
        </p:blipFill>
        <p:spPr>
          <a:xfrm>
            <a:off x="3033174" y="4238625"/>
            <a:ext cx="6125651" cy="2316913"/>
          </a:xfrm>
          <a:prstGeom prst="rect">
            <a:avLst/>
          </a:prstGeom>
        </p:spPr>
      </p:pic>
    </p:spTree>
    <p:extLst>
      <p:ext uri="{BB962C8B-B14F-4D97-AF65-F5344CB8AC3E}">
        <p14:creationId xmlns:p14="http://schemas.microsoft.com/office/powerpoint/2010/main" val="4194885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D8DCC-1328-8DFE-0A34-25FEC319D945}"/>
              </a:ext>
            </a:extLst>
          </p:cNvPr>
          <p:cNvSpPr>
            <a:spLocks noGrp="1"/>
          </p:cNvSpPr>
          <p:nvPr>
            <p:ph type="title"/>
          </p:nvPr>
        </p:nvSpPr>
        <p:spPr/>
        <p:txBody>
          <a:bodyPr/>
          <a:lstStyle/>
          <a:p>
            <a:r>
              <a:rPr lang="en-US" dirty="0"/>
              <a:t>Bitcoin: A Peer-to-Peer Electronic Cash System</a:t>
            </a:r>
          </a:p>
        </p:txBody>
      </p:sp>
      <p:sp>
        <p:nvSpPr>
          <p:cNvPr id="3" name="Content Placeholder 2">
            <a:extLst>
              <a:ext uri="{FF2B5EF4-FFF2-40B4-BE49-F238E27FC236}">
                <a16:creationId xmlns:a16="http://schemas.microsoft.com/office/drawing/2014/main" id="{BE4C9D4C-EA7E-835A-8541-B01F5F319CBC}"/>
              </a:ext>
            </a:extLst>
          </p:cNvPr>
          <p:cNvSpPr>
            <a:spLocks noGrp="1"/>
          </p:cNvSpPr>
          <p:nvPr>
            <p:ph idx="1"/>
          </p:nvPr>
        </p:nvSpPr>
        <p:spPr/>
        <p:txBody>
          <a:bodyPr/>
          <a:lstStyle/>
          <a:p>
            <a:r>
              <a:rPr lang="en-US" dirty="0"/>
              <a:t>From: Satoshi Nakamoto vistomail.com&gt; Subject: Bitcoin P2P e-cash paper Newsgroups: </a:t>
            </a:r>
            <a:r>
              <a:rPr lang="en-US" dirty="0" err="1"/>
              <a:t>gmane.comp.encryption.general</a:t>
            </a:r>
            <a:r>
              <a:rPr lang="en-US" dirty="0"/>
              <a:t> Date: Friday 31st October 2008 18:10:00 UTC • “I've been working on a new electronic cash system that's fully peer-to-peer, with no trusted third party.”</a:t>
            </a:r>
          </a:p>
        </p:txBody>
      </p:sp>
    </p:spTree>
    <p:extLst>
      <p:ext uri="{BB962C8B-B14F-4D97-AF65-F5344CB8AC3E}">
        <p14:creationId xmlns:p14="http://schemas.microsoft.com/office/powerpoint/2010/main" val="1060501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F6C06-2FBE-2101-A821-955B27A4D99D}"/>
              </a:ext>
            </a:extLst>
          </p:cNvPr>
          <p:cNvSpPr>
            <a:spLocks noGrp="1"/>
          </p:cNvSpPr>
          <p:nvPr>
            <p:ph type="title"/>
          </p:nvPr>
        </p:nvSpPr>
        <p:spPr/>
        <p:txBody>
          <a:bodyPr/>
          <a:lstStyle/>
          <a:p>
            <a:r>
              <a:rPr lang="en-US" dirty="0"/>
              <a:t>A new layer?: Programmable transactions </a:t>
            </a:r>
          </a:p>
        </p:txBody>
      </p:sp>
      <p:pic>
        <p:nvPicPr>
          <p:cNvPr id="5" name="Content Placeholder 4">
            <a:extLst>
              <a:ext uri="{FF2B5EF4-FFF2-40B4-BE49-F238E27FC236}">
                <a16:creationId xmlns:a16="http://schemas.microsoft.com/office/drawing/2014/main" id="{E623488C-9155-AE75-D0A0-A36AA45D33A8}"/>
              </a:ext>
            </a:extLst>
          </p:cNvPr>
          <p:cNvPicPr>
            <a:picLocks noGrp="1" noChangeAspect="1"/>
          </p:cNvPicPr>
          <p:nvPr>
            <p:ph idx="1"/>
          </p:nvPr>
        </p:nvPicPr>
        <p:blipFill>
          <a:blip r:embed="rId2"/>
          <a:stretch>
            <a:fillRect/>
          </a:stretch>
        </p:blipFill>
        <p:spPr>
          <a:xfrm>
            <a:off x="6662738" y="2109996"/>
            <a:ext cx="5021262" cy="2590383"/>
          </a:xfrm>
        </p:spPr>
      </p:pic>
    </p:spTree>
    <p:extLst>
      <p:ext uri="{BB962C8B-B14F-4D97-AF65-F5344CB8AC3E}">
        <p14:creationId xmlns:p14="http://schemas.microsoft.com/office/powerpoint/2010/main" val="3016330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F6C06-2FBE-2101-A821-955B27A4D99D}"/>
              </a:ext>
            </a:extLst>
          </p:cNvPr>
          <p:cNvSpPr>
            <a:spLocks noGrp="1"/>
          </p:cNvSpPr>
          <p:nvPr>
            <p:ph type="title"/>
          </p:nvPr>
        </p:nvSpPr>
        <p:spPr>
          <a:xfrm>
            <a:off x="517870" y="978408"/>
            <a:ext cx="5021182" cy="1446979"/>
          </a:xfrm>
        </p:spPr>
        <p:txBody>
          <a:bodyPr>
            <a:normAutofit/>
          </a:bodyPr>
          <a:lstStyle/>
          <a:p>
            <a:r>
              <a:rPr lang="en-US" dirty="0">
                <a:ea typeface="+mj-lt"/>
                <a:cs typeface="+mj-lt"/>
              </a:rPr>
              <a:t>IP Vs Blocks</a:t>
            </a:r>
            <a:endParaRPr lang="en-US" dirty="0"/>
          </a:p>
        </p:txBody>
      </p:sp>
      <p:sp>
        <p:nvSpPr>
          <p:cNvPr id="3" name="TextBox 2">
            <a:extLst>
              <a:ext uri="{FF2B5EF4-FFF2-40B4-BE49-F238E27FC236}">
                <a16:creationId xmlns:a16="http://schemas.microsoft.com/office/drawing/2014/main" id="{EB542E19-2A2B-84C6-B169-6E9B61FD4B49}"/>
              </a:ext>
            </a:extLst>
          </p:cNvPr>
          <p:cNvSpPr txBox="1"/>
          <p:nvPr/>
        </p:nvSpPr>
        <p:spPr>
          <a:xfrm>
            <a:off x="400603" y="2676222"/>
            <a:ext cx="5633447"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Everything we do over the internet goes through IP packets in the TCP/IP model. An IP packet is the smallest unit of data that can be sent over the internet. An IP packet has two components, an IP header and a payload.</a:t>
            </a:r>
          </a:p>
          <a:p>
            <a:r>
              <a:rPr lang="en-US" dirty="0">
                <a:ea typeface="+mn-lt"/>
                <a:cs typeface="+mn-lt"/>
              </a:rPr>
              <a:t>To send this information, it needs a source and a destination IP addresses. A block is the integral element for this process; it is chained together to form a blockchain. A block also has two components, block header and block body. To send any type of value or transaction, it adds its own digital signature as the source identifier and public key, which resembles the destination's identity in the peer-to-peer network. </a:t>
            </a:r>
            <a:br>
              <a:rPr lang="en-US" dirty="0">
                <a:ea typeface="+mn-lt"/>
                <a:cs typeface="+mn-lt"/>
              </a:rPr>
            </a:br>
            <a:endParaRPr lang="en-US" dirty="0">
              <a:ea typeface="+mn-lt"/>
              <a:cs typeface="+mn-lt"/>
            </a:endParaRPr>
          </a:p>
        </p:txBody>
      </p:sp>
      <p:pic>
        <p:nvPicPr>
          <p:cNvPr id="7" name="Content Placeholder 6" descr="A black hexagon with blue letters and black hexagons&#10;&#10;Description automatically generated">
            <a:extLst>
              <a:ext uri="{FF2B5EF4-FFF2-40B4-BE49-F238E27FC236}">
                <a16:creationId xmlns:a16="http://schemas.microsoft.com/office/drawing/2014/main" id="{0B83F456-463D-9F8F-B30E-05B469B3444A}"/>
              </a:ext>
            </a:extLst>
          </p:cNvPr>
          <p:cNvPicPr>
            <a:picLocks noGrp="1" noChangeAspect="1"/>
          </p:cNvPicPr>
          <p:nvPr>
            <p:ph idx="1"/>
          </p:nvPr>
        </p:nvPicPr>
        <p:blipFill>
          <a:blip r:embed="rId2"/>
          <a:stretch>
            <a:fillRect/>
          </a:stretch>
        </p:blipFill>
        <p:spPr>
          <a:xfrm>
            <a:off x="6662168" y="2164015"/>
            <a:ext cx="5021182" cy="2480955"/>
          </a:xfrm>
        </p:spPr>
      </p:pic>
    </p:spTree>
    <p:extLst>
      <p:ext uri="{BB962C8B-B14F-4D97-AF65-F5344CB8AC3E}">
        <p14:creationId xmlns:p14="http://schemas.microsoft.com/office/powerpoint/2010/main" val="3234218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8B703-96BF-3925-448D-F28A353033B3}"/>
              </a:ext>
            </a:extLst>
          </p:cNvPr>
          <p:cNvSpPr>
            <a:spLocks noGrp="1"/>
          </p:cNvSpPr>
          <p:nvPr>
            <p:ph type="title"/>
          </p:nvPr>
        </p:nvSpPr>
        <p:spPr>
          <a:xfrm>
            <a:off x="517870" y="978408"/>
            <a:ext cx="9245562" cy="801231"/>
          </a:xfrm>
        </p:spPr>
        <p:txBody>
          <a:bodyPr>
            <a:normAutofit fontScale="90000"/>
          </a:bodyPr>
          <a:lstStyle/>
          <a:p>
            <a:r>
              <a:rPr lang="en-US"/>
              <a:t>What is a blockchain?</a:t>
            </a:r>
            <a:endParaRPr lang="en-US" dirty="0"/>
          </a:p>
        </p:txBody>
      </p:sp>
      <p:pic>
        <p:nvPicPr>
          <p:cNvPr id="5" name="Content Placeholder 4">
            <a:extLst>
              <a:ext uri="{FF2B5EF4-FFF2-40B4-BE49-F238E27FC236}">
                <a16:creationId xmlns:a16="http://schemas.microsoft.com/office/drawing/2014/main" id="{0AD0F23A-67D2-8E64-8E43-18324D3F4B49}"/>
              </a:ext>
            </a:extLst>
          </p:cNvPr>
          <p:cNvPicPr>
            <a:picLocks noGrp="1" noChangeAspect="1"/>
          </p:cNvPicPr>
          <p:nvPr>
            <p:ph idx="1"/>
          </p:nvPr>
        </p:nvPicPr>
        <p:blipFill>
          <a:blip r:embed="rId2"/>
          <a:stretch>
            <a:fillRect/>
          </a:stretch>
        </p:blipFill>
        <p:spPr>
          <a:xfrm>
            <a:off x="2527951" y="2144242"/>
            <a:ext cx="6942422" cy="3528366"/>
          </a:xfrm>
        </p:spPr>
      </p:pic>
    </p:spTree>
    <p:extLst>
      <p:ext uri="{BB962C8B-B14F-4D97-AF65-F5344CB8AC3E}">
        <p14:creationId xmlns:p14="http://schemas.microsoft.com/office/powerpoint/2010/main" val="4001722420"/>
      </p:ext>
    </p:extLst>
  </p:cSld>
  <p:clrMapOvr>
    <a:masterClrMapping/>
  </p:clrMapOvr>
</p:sld>
</file>

<file path=ppt/theme/theme1.xml><?xml version="1.0" encoding="utf-8"?>
<a:theme xmlns:a="http://schemas.openxmlformats.org/drawingml/2006/main" name="GestaltVTI">
  <a:themeElements>
    <a:clrScheme name="AnalogousFromDarkSeedLeftStep">
      <a:dk1>
        <a:srgbClr val="000000"/>
      </a:dk1>
      <a:lt1>
        <a:srgbClr val="FFFFFF"/>
      </a:lt1>
      <a:dk2>
        <a:srgbClr val="322A1C"/>
      </a:dk2>
      <a:lt2>
        <a:srgbClr val="F0F1F3"/>
      </a:lt2>
      <a:accent1>
        <a:srgbClr val="C39A4D"/>
      </a:accent1>
      <a:accent2>
        <a:srgbClr val="B1573B"/>
      </a:accent2>
      <a:accent3>
        <a:srgbClr val="C34D62"/>
      </a:accent3>
      <a:accent4>
        <a:srgbClr val="B13B82"/>
      </a:accent4>
      <a:accent5>
        <a:srgbClr val="C24DC3"/>
      </a:accent5>
      <a:accent6>
        <a:srgbClr val="7E3BB1"/>
      </a:accent6>
      <a:hlink>
        <a:srgbClr val="C043AD"/>
      </a:hlink>
      <a:folHlink>
        <a:srgbClr val="7F7F7F"/>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854</TotalTime>
  <Words>4347</Words>
  <Application>Microsoft Office PowerPoint</Application>
  <PresentationFormat>Widescreen</PresentationFormat>
  <Paragraphs>268</Paragraphs>
  <Slides>55</Slides>
  <Notes>12</Notes>
  <HiddenSlides>0</HiddenSlides>
  <MMClips>0</MMClips>
  <ScaleCrop>false</ScaleCrop>
  <HeadingPairs>
    <vt:vector size="4" baseType="variant">
      <vt:variant>
        <vt:lpstr>Theme</vt:lpstr>
      </vt:variant>
      <vt:variant>
        <vt:i4>1</vt:i4>
      </vt:variant>
      <vt:variant>
        <vt:lpstr>Slide Titles</vt:lpstr>
      </vt:variant>
      <vt:variant>
        <vt:i4>55</vt:i4>
      </vt:variant>
    </vt:vector>
  </HeadingPairs>
  <TitlesOfParts>
    <vt:vector size="56" baseType="lpstr">
      <vt:lpstr>GestaltVTI</vt:lpstr>
      <vt:lpstr>Blockchain</vt:lpstr>
      <vt:lpstr>Introduction</vt:lpstr>
      <vt:lpstr>The Internet: Layers of open protocols</vt:lpstr>
      <vt:lpstr>Cryptography: Communications in the presence of adversaries </vt:lpstr>
      <vt:lpstr>The Internet: Cryptographic protocols </vt:lpstr>
      <vt:lpstr>Bitcoin: A Peer-to-Peer Electronic Cash System</vt:lpstr>
      <vt:lpstr>A new layer?: Programmable transactions </vt:lpstr>
      <vt:lpstr>IP Vs Blocks</vt:lpstr>
      <vt:lpstr>What is a blockchain?</vt:lpstr>
      <vt:lpstr>Cont.</vt:lpstr>
      <vt:lpstr>How blockchain works  </vt:lpstr>
      <vt:lpstr>How blockchain works  </vt:lpstr>
      <vt:lpstr>Ledgers (Principal Recordings of Accounts)</vt:lpstr>
      <vt:lpstr>Characteristics of Good Ledgers</vt:lpstr>
      <vt:lpstr>Blockchain is a ledger</vt:lpstr>
      <vt:lpstr>Cont. Blockchain is a ledger</vt:lpstr>
      <vt:lpstr>Money and Blockchain</vt:lpstr>
      <vt:lpstr>Bitcoin – Technical Features</vt:lpstr>
      <vt:lpstr>Cryptographic Hash Functions</vt:lpstr>
      <vt:lpstr>Cont. Cryptographic Hash Functions</vt:lpstr>
      <vt:lpstr>Asymmetric Cryptography &amp; Digital Signatures </vt:lpstr>
      <vt:lpstr>The building blocks of blockchain </vt:lpstr>
      <vt:lpstr>Cont. The building blocks of blockchain </vt:lpstr>
      <vt:lpstr>Cont. The building blocks of blockchain </vt:lpstr>
      <vt:lpstr>Blockchain chain</vt:lpstr>
      <vt:lpstr>Merkle tree</vt:lpstr>
      <vt:lpstr>Decentralized Networks </vt:lpstr>
      <vt:lpstr>Characteristics of Decentralized Networks </vt:lpstr>
      <vt:lpstr>Benefits of Decentralized Networks</vt:lpstr>
      <vt:lpstr>Bitcoin Addresses Example</vt:lpstr>
      <vt:lpstr>Transaction format</vt:lpstr>
      <vt:lpstr>Timestamped Append-only Log - Blockchain</vt:lpstr>
      <vt:lpstr>Proof of Work</vt:lpstr>
      <vt:lpstr>Cont.</vt:lpstr>
      <vt:lpstr>Bitcoin Proof of Work Difficulty</vt:lpstr>
      <vt:lpstr>Blockchain – Consensus supports Longest Chain </vt:lpstr>
      <vt:lpstr>Cont.</vt:lpstr>
      <vt:lpstr>Cont.</vt:lpstr>
      <vt:lpstr>51% Attack</vt:lpstr>
      <vt:lpstr>Blockchain Forks</vt:lpstr>
      <vt:lpstr>Native Currency </vt:lpstr>
      <vt:lpstr>components of a Blockchain Network</vt:lpstr>
      <vt:lpstr>Alternative Consensus Protocols</vt:lpstr>
      <vt:lpstr>Proof of Stack</vt:lpstr>
      <vt:lpstr>Cont. Proof of Stack</vt:lpstr>
      <vt:lpstr>POW vs POS</vt:lpstr>
      <vt:lpstr>POW vs POS</vt:lpstr>
      <vt:lpstr>Crypto Wallets</vt:lpstr>
      <vt:lpstr>Concepts and Principles</vt:lpstr>
      <vt:lpstr>Cont. Concepts and Principles</vt:lpstr>
      <vt:lpstr>Cont. Concepts and Principles</vt:lpstr>
      <vt:lpstr>Cont. Concepts and Principles</vt:lpstr>
      <vt:lpstr>The history of the web</vt:lpstr>
      <vt:lpstr>Cont.</vt:lpstr>
      <vt:lpstr>Cont.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dc:title>
  <dc:creator>abdalrhman mostafa</dc:creator>
  <cp:lastModifiedBy>abdalrhman mostafa</cp:lastModifiedBy>
  <cp:revision>230</cp:revision>
  <dcterms:created xsi:type="dcterms:W3CDTF">2024-01-22T09:56:53Z</dcterms:created>
  <dcterms:modified xsi:type="dcterms:W3CDTF">2024-03-14T11:35:48Z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2024-01-22T09:58:04Z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42f76cad-18cf-495e-96ec-bb2904dc68ba</vt:lpwstr>
  </property>
  <property fmtid="{D5CDD505-2E9C-101B-9397-08002B2CF9AE}" pid="7" name="MSIP_Label_defa4170-0d19-0005-0004-bc88714345d2_ActionId">
    <vt:lpwstr>ccef685e-9517-47d5-b068-d17259a08008</vt:lpwstr>
  </property>
  <property fmtid="{D5CDD505-2E9C-101B-9397-08002B2CF9AE}" pid="8" name="MSIP_Label_defa4170-0d19-0005-0004-bc88714345d2_ContentBits">
    <vt:lpwstr>0</vt:lpwstr>
  </property>
</Properties>
</file>

<file path=docProps/thumbnail.jpeg>
</file>